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6" r:id="rId2"/>
    <p:sldId id="280" r:id="rId3"/>
    <p:sldId id="268" r:id="rId4"/>
    <p:sldId id="270" r:id="rId5"/>
    <p:sldId id="271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A20"/>
    <a:srgbClr val="3BB0C9"/>
    <a:srgbClr val="732282"/>
    <a:srgbClr val="03880C"/>
    <a:srgbClr val="000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48" autoAdjust="0"/>
    <p:restoredTop sz="86444" autoAdjust="0"/>
  </p:normalViewPr>
  <p:slideViewPr>
    <p:cSldViewPr snapToGrid="0" snapToObjects="1">
      <p:cViewPr>
        <p:scale>
          <a:sx n="80" d="100"/>
          <a:sy n="80" d="100"/>
        </p:scale>
        <p:origin x="-159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1217A8-7F59-4AEE-9EDE-72E1E4C9604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64E1A5F-FE91-4FF6-98DF-778DED350C2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AU" sz="2400" b="1" smtClean="0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AU" sz="2400" b="1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AU" sz="2400" b="1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AU" sz="2400" b="1" smtClean="0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  <a:t>Pre-market registration process</a:t>
          </a:r>
          <a:endParaRPr lang="en-AU" sz="2400" b="1" dirty="0">
            <a:solidFill>
              <a:srgbClr val="002C47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2. Pre-market registration process"/>
        </a:ext>
      </dgm:extLst>
    </dgm:pt>
    <dgm:pt modelId="{2A808E86-015A-40A3-BA79-C28F305253E9}" type="parTrans" cxnId="{CFE162CB-7E7B-46D9-ABB5-3332A5E026CA}">
      <dgm:prSet/>
      <dgm:spPr/>
      <dgm:t>
        <a:bodyPr/>
        <a:lstStyle/>
        <a:p>
          <a:endParaRPr lang="en-A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153472-13D2-46DE-9A8C-AD2480E8EEE9}" type="sibTrans" cxnId="{CFE162CB-7E7B-46D9-ABB5-3332A5E026CA}">
      <dgm:prSet/>
      <dgm:spPr/>
      <dgm:t>
        <a:bodyPr/>
        <a:lstStyle/>
        <a:p>
          <a:endParaRPr lang="en-A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0DCE50-63FF-4963-945B-DE66E4E78B2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AU" sz="2400" b="1" dirty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br>
            <a:rPr lang="en-AU" sz="24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AU" sz="2400" b="1" dirty="0">
              <a:latin typeface="Arial" panose="020B0604020202020204" pitchFamily="34" charset="0"/>
              <a:cs typeface="Arial" panose="020B0604020202020204" pitchFamily="34" charset="0"/>
            </a:rPr>
            <a:t>Provisional registration </a:t>
          </a:r>
          <a:r>
            <a:rPr lang="en-AU" sz="2400" b="1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AU" sz="2400" b="1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A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period</a:t>
          </a:r>
          <a:endParaRPr lang="en-A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3. Provisional registration period"/>
        </a:ext>
      </dgm:extLst>
    </dgm:pt>
    <dgm:pt modelId="{2B07602E-7CF3-4FC9-A6C5-03F46DD56B40}" type="parTrans" cxnId="{94E42739-FA89-405D-AA8A-00F1BDF95927}">
      <dgm:prSet/>
      <dgm:spPr/>
      <dgm:t>
        <a:bodyPr/>
        <a:lstStyle/>
        <a:p>
          <a:endParaRPr lang="en-A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E2293-8776-4CAB-A35B-099FC8B0E29C}" type="sibTrans" cxnId="{94E42739-FA89-405D-AA8A-00F1BDF95927}">
      <dgm:prSet/>
      <dgm:spPr/>
      <dgm:t>
        <a:bodyPr/>
        <a:lstStyle/>
        <a:p>
          <a:endParaRPr lang="en-A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5A103-2FCA-422E-919A-4C09918924DE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AU" sz="2400" b="1" dirty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AU" sz="2000" b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AU" sz="20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AU" sz="2400" b="1" dirty="0">
              <a:latin typeface="Arial" panose="020B0604020202020204" pitchFamily="34" charset="0"/>
              <a:cs typeface="Arial" panose="020B0604020202020204" pitchFamily="34" charset="0"/>
            </a:rPr>
            <a:t>Transition to </a:t>
          </a:r>
          <a:r>
            <a:rPr lang="en-A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fully registered if data allows</a:t>
          </a:r>
          <a:endParaRPr lang="en-A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Transition to fully registered"/>
        </a:ext>
      </dgm:extLst>
    </dgm:pt>
    <dgm:pt modelId="{03DF3848-8AF3-474E-98A5-7B2E9607594C}" type="parTrans" cxnId="{8F56C68F-D4AA-4564-9339-AE6AAACB3339}">
      <dgm:prSet/>
      <dgm:spPr/>
      <dgm:t>
        <a:bodyPr/>
        <a:lstStyle/>
        <a:p>
          <a:endParaRPr lang="en-A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6202AA-DC51-42C1-AE9B-76172619B6FA}" type="sibTrans" cxnId="{8F56C68F-D4AA-4564-9339-AE6AAACB3339}">
      <dgm:prSet/>
      <dgm:spPr/>
      <dgm:t>
        <a:bodyPr/>
        <a:lstStyle/>
        <a:p>
          <a:endParaRPr lang="en-A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32FAD0-107D-4D1E-9DD1-8077C5A55412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 anchor="t"/>
        <a:lstStyle/>
        <a:p>
          <a:pPr>
            <a:lnSpc>
              <a:spcPct val="100000"/>
            </a:lnSpc>
          </a:pPr>
          <a:r>
            <a:rPr lang="en-AU" sz="2400" b="1" dirty="0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AU" sz="2400" b="1" dirty="0" smtClean="0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  <a:t>Designation </a:t>
          </a:r>
          <a:r>
            <a:rPr lang="en-AU" sz="2400" b="1" dirty="0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  <a:t>process </a:t>
          </a:r>
        </a:p>
      </dgm:t>
      <dgm:extLst>
        <a:ext uri="{E40237B7-FDA0-4F09-8148-C483321AD2D9}">
          <dgm14:cNvPr xmlns:dgm14="http://schemas.microsoft.com/office/drawing/2010/diagram" id="0" name="" descr="1. Designation process"/>
        </a:ext>
      </dgm:extLst>
    </dgm:pt>
    <dgm:pt modelId="{ECABB025-2EA7-4B8D-966C-676ADA8C053A}" type="sibTrans" cxnId="{AA5C268C-4718-4E85-9973-7BDB767FEADE}">
      <dgm:prSet/>
      <dgm:spPr/>
      <dgm:t>
        <a:bodyPr/>
        <a:lstStyle/>
        <a:p>
          <a:endParaRPr lang="en-A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599227-34AE-436C-A0D0-7E737DACEAFE}" type="parTrans" cxnId="{AA5C268C-4718-4E85-9973-7BDB767FEADE}">
      <dgm:prSet/>
      <dgm:spPr/>
      <dgm:t>
        <a:bodyPr/>
        <a:lstStyle/>
        <a:p>
          <a:endParaRPr lang="en-AU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784283-BAC8-48B3-AF38-8B1CE9BD2669}" type="pres">
      <dgm:prSet presAssocID="{DF1217A8-7F59-4AEE-9EDE-72E1E4C960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B2ED22F-ABB3-4EF3-BB1B-2000B2E65E75}" type="pres">
      <dgm:prSet presAssocID="{7132FAD0-107D-4D1E-9DD1-8077C5A55412}" presName="node" presStyleLbl="node1" presStyleIdx="0" presStyleCnt="4" custScaleX="103157" custScaleY="146349" custLinFactNeighborX="4877" custLinFactNeighborY="469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59A2DA8-FEBA-4903-8C05-8B53AAD9A127}" type="pres">
      <dgm:prSet presAssocID="{ECABB025-2EA7-4B8D-966C-676ADA8C053A}" presName="sibTrans" presStyleCnt="0"/>
      <dgm:spPr/>
    </dgm:pt>
    <dgm:pt modelId="{E1EEAAC4-D8EA-4531-B3A0-73400B474DAD}" type="pres">
      <dgm:prSet presAssocID="{D64E1A5F-FE91-4FF6-98DF-778DED350C28}" presName="node" presStyleLbl="node1" presStyleIdx="1" presStyleCnt="4" custScaleY="144473" custLinFactNeighborX="3244" custLinFactNeighborY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BD59C0-E255-4930-9272-37C7C27E100F}" type="pres">
      <dgm:prSet presAssocID="{74153472-13D2-46DE-9A8C-AD2480E8EEE9}" presName="sibTrans" presStyleCnt="0"/>
      <dgm:spPr/>
    </dgm:pt>
    <dgm:pt modelId="{05901DDF-0642-437A-ACAA-8F493272EAEA}" type="pres">
      <dgm:prSet presAssocID="{BE0DCE50-63FF-4963-945B-DE66E4E78B29}" presName="node" presStyleLbl="node1" presStyleIdx="2" presStyleCnt="4" custScaleX="110190" custScaleY="14575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A6E6A75-9994-43CC-8925-10B8C0CB94E8}" type="pres">
      <dgm:prSet presAssocID="{B60E2293-8776-4CAB-A35B-099FC8B0E29C}" presName="sibTrans" presStyleCnt="0"/>
      <dgm:spPr/>
    </dgm:pt>
    <dgm:pt modelId="{D8B5A58C-3C6F-4075-B3FE-A50FDFD9EEF5}" type="pres">
      <dgm:prSet presAssocID="{5785A103-2FCA-422E-919A-4C09918924DE}" presName="node" presStyleLbl="node1" presStyleIdx="3" presStyleCnt="4" custScaleX="127317" custScaleY="14704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392F335-C4F1-0146-8CF7-1346D4D5F46C}" type="presOf" srcId="{7132FAD0-107D-4D1E-9DD1-8077C5A55412}" destId="{9B2ED22F-ABB3-4EF3-BB1B-2000B2E65E75}" srcOrd="0" destOrd="0" presId="urn:microsoft.com/office/officeart/2005/8/layout/default"/>
    <dgm:cxn modelId="{972646A2-19C8-1743-84CE-9E517EE7777F}" type="presOf" srcId="{D64E1A5F-FE91-4FF6-98DF-778DED350C28}" destId="{E1EEAAC4-D8EA-4531-B3A0-73400B474DAD}" srcOrd="0" destOrd="0" presId="urn:microsoft.com/office/officeart/2005/8/layout/default"/>
    <dgm:cxn modelId="{8F56C68F-D4AA-4564-9339-AE6AAACB3339}" srcId="{DF1217A8-7F59-4AEE-9EDE-72E1E4C96040}" destId="{5785A103-2FCA-422E-919A-4C09918924DE}" srcOrd="3" destOrd="0" parTransId="{03DF3848-8AF3-474E-98A5-7B2E9607594C}" sibTransId="{596202AA-DC51-42C1-AE9B-76172619B6FA}"/>
    <dgm:cxn modelId="{9B335580-0F21-0649-9BC5-2D404DD348BB}" type="presOf" srcId="{DF1217A8-7F59-4AEE-9EDE-72E1E4C96040}" destId="{7B784283-BAC8-48B3-AF38-8B1CE9BD2669}" srcOrd="0" destOrd="0" presId="urn:microsoft.com/office/officeart/2005/8/layout/default"/>
    <dgm:cxn modelId="{4282171E-135D-054C-A4AE-6C9CBF8A5871}" type="presOf" srcId="{BE0DCE50-63FF-4963-945B-DE66E4E78B29}" destId="{05901DDF-0642-437A-ACAA-8F493272EAEA}" srcOrd="0" destOrd="0" presId="urn:microsoft.com/office/officeart/2005/8/layout/default"/>
    <dgm:cxn modelId="{7DDA6D43-A4EC-C24A-BF31-603E0E9A54F1}" type="presOf" srcId="{5785A103-2FCA-422E-919A-4C09918924DE}" destId="{D8B5A58C-3C6F-4075-B3FE-A50FDFD9EEF5}" srcOrd="0" destOrd="0" presId="urn:microsoft.com/office/officeart/2005/8/layout/default"/>
    <dgm:cxn modelId="{CFE162CB-7E7B-46D9-ABB5-3332A5E026CA}" srcId="{DF1217A8-7F59-4AEE-9EDE-72E1E4C96040}" destId="{D64E1A5F-FE91-4FF6-98DF-778DED350C28}" srcOrd="1" destOrd="0" parTransId="{2A808E86-015A-40A3-BA79-C28F305253E9}" sibTransId="{74153472-13D2-46DE-9A8C-AD2480E8EEE9}"/>
    <dgm:cxn modelId="{AA5C268C-4718-4E85-9973-7BDB767FEADE}" srcId="{DF1217A8-7F59-4AEE-9EDE-72E1E4C96040}" destId="{7132FAD0-107D-4D1E-9DD1-8077C5A55412}" srcOrd="0" destOrd="0" parTransId="{21599227-34AE-436C-A0D0-7E737DACEAFE}" sibTransId="{ECABB025-2EA7-4B8D-966C-676ADA8C053A}"/>
    <dgm:cxn modelId="{94E42739-FA89-405D-AA8A-00F1BDF95927}" srcId="{DF1217A8-7F59-4AEE-9EDE-72E1E4C96040}" destId="{BE0DCE50-63FF-4963-945B-DE66E4E78B29}" srcOrd="2" destOrd="0" parTransId="{2B07602E-7CF3-4FC9-A6C5-03F46DD56B40}" sibTransId="{B60E2293-8776-4CAB-A35B-099FC8B0E29C}"/>
    <dgm:cxn modelId="{D426D62F-8F93-E94A-9CF5-250B6BDD5A33}" type="presParOf" srcId="{7B784283-BAC8-48B3-AF38-8B1CE9BD2669}" destId="{9B2ED22F-ABB3-4EF3-BB1B-2000B2E65E75}" srcOrd="0" destOrd="0" presId="urn:microsoft.com/office/officeart/2005/8/layout/default"/>
    <dgm:cxn modelId="{D909449D-BF88-3042-994C-EDDBA5E42A86}" type="presParOf" srcId="{7B784283-BAC8-48B3-AF38-8B1CE9BD2669}" destId="{959A2DA8-FEBA-4903-8C05-8B53AAD9A127}" srcOrd="1" destOrd="0" presId="urn:microsoft.com/office/officeart/2005/8/layout/default"/>
    <dgm:cxn modelId="{3BB20D3B-5053-EB4A-832D-9A4E1CB75186}" type="presParOf" srcId="{7B784283-BAC8-48B3-AF38-8B1CE9BD2669}" destId="{E1EEAAC4-D8EA-4531-B3A0-73400B474DAD}" srcOrd="2" destOrd="0" presId="urn:microsoft.com/office/officeart/2005/8/layout/default"/>
    <dgm:cxn modelId="{B0EA12A7-14B5-ED4E-85CD-1CB57B8AC54F}" type="presParOf" srcId="{7B784283-BAC8-48B3-AF38-8B1CE9BD2669}" destId="{B4BD59C0-E255-4930-9272-37C7C27E100F}" srcOrd="3" destOrd="0" presId="urn:microsoft.com/office/officeart/2005/8/layout/default"/>
    <dgm:cxn modelId="{F1D8FE69-DEC2-B348-ABC6-EE8D45FB3540}" type="presParOf" srcId="{7B784283-BAC8-48B3-AF38-8B1CE9BD2669}" destId="{05901DDF-0642-437A-ACAA-8F493272EAEA}" srcOrd="4" destOrd="0" presId="urn:microsoft.com/office/officeart/2005/8/layout/default"/>
    <dgm:cxn modelId="{E59E5687-2BDA-AE4E-9E91-B608E69580EC}" type="presParOf" srcId="{7B784283-BAC8-48B3-AF38-8B1CE9BD2669}" destId="{6A6E6A75-9994-43CC-8925-10B8C0CB94E8}" srcOrd="5" destOrd="0" presId="urn:microsoft.com/office/officeart/2005/8/layout/default"/>
    <dgm:cxn modelId="{084014A7-603B-2A4D-A2CA-11EF6871CCB1}" type="presParOf" srcId="{7B784283-BAC8-48B3-AF38-8B1CE9BD2669}" destId="{D8B5A58C-3C6F-4075-B3FE-A50FDFD9EE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ED22F-ABB3-4EF3-BB1B-2000B2E65E75}">
      <dsp:nvSpPr>
        <dsp:cNvPr id="0" name=""/>
        <dsp:cNvSpPr/>
      </dsp:nvSpPr>
      <dsp:spPr>
        <a:xfrm>
          <a:off x="96101" y="137427"/>
          <a:ext cx="2003824" cy="170569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AU" sz="2400" b="1" kern="1200" dirty="0" smtClean="0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  <a:t>Designation </a:t>
          </a:r>
          <a:r>
            <a:rPr lang="en-AU" sz="2400" b="1" kern="1200" dirty="0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  <a:t>process </a:t>
          </a:r>
        </a:p>
      </dsp:txBody>
      <dsp:txXfrm>
        <a:off x="96101" y="137427"/>
        <a:ext cx="2003824" cy="1705697"/>
      </dsp:txXfrm>
    </dsp:sp>
    <dsp:sp modelId="{E1EEAAC4-D8EA-4531-B3A0-73400B474DAD}">
      <dsp:nvSpPr>
        <dsp:cNvPr id="0" name=""/>
        <dsp:cNvSpPr/>
      </dsp:nvSpPr>
      <dsp:spPr>
        <a:xfrm>
          <a:off x="2262455" y="93698"/>
          <a:ext cx="1942500" cy="168383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smtClean="0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AU" sz="2400" b="1" kern="1200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AU" sz="2400" b="1" kern="1200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AU" sz="2400" b="1" kern="1200" smtClean="0">
              <a:solidFill>
                <a:srgbClr val="002C47"/>
              </a:solidFill>
              <a:latin typeface="Arial" panose="020B0604020202020204" pitchFamily="34" charset="0"/>
              <a:cs typeface="Arial" panose="020B0604020202020204" pitchFamily="34" charset="0"/>
            </a:rPr>
            <a:t>Pre-market registration process</a:t>
          </a:r>
          <a:endParaRPr lang="en-AU" sz="2400" b="1" kern="1200" dirty="0">
            <a:solidFill>
              <a:srgbClr val="002C47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2455" y="93698"/>
        <a:ext cx="1942500" cy="1683832"/>
      </dsp:txXfrm>
    </dsp:sp>
    <dsp:sp modelId="{05901DDF-0642-437A-ACAA-8F493272EAEA}">
      <dsp:nvSpPr>
        <dsp:cNvPr id="0" name=""/>
        <dsp:cNvSpPr/>
      </dsp:nvSpPr>
      <dsp:spPr>
        <a:xfrm>
          <a:off x="4336190" y="86203"/>
          <a:ext cx="2140440" cy="1698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br>
            <a:rPr lang="en-AU" sz="24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AU" sz="2400" b="1" kern="1200" dirty="0">
              <a:latin typeface="Arial" panose="020B0604020202020204" pitchFamily="34" charset="0"/>
              <a:cs typeface="Arial" panose="020B0604020202020204" pitchFamily="34" charset="0"/>
            </a:rPr>
            <a:t>Provisional registration </a:t>
          </a:r>
          <a:r>
            <a:rPr lang="en-A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A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A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period</a:t>
          </a:r>
          <a:endParaRPr lang="en-A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6190" y="86203"/>
        <a:ext cx="2140440" cy="1698821"/>
      </dsp:txXfrm>
    </dsp:sp>
    <dsp:sp modelId="{D8B5A58C-3C6F-4075-B3FE-A50FDFD9EEF5}">
      <dsp:nvSpPr>
        <dsp:cNvPr id="0" name=""/>
        <dsp:cNvSpPr/>
      </dsp:nvSpPr>
      <dsp:spPr>
        <a:xfrm>
          <a:off x="6670881" y="78709"/>
          <a:ext cx="2473132" cy="1713809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dirty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AU" sz="2000" b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AU" sz="20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AU" sz="2400" b="1" kern="1200" dirty="0">
              <a:latin typeface="Arial" panose="020B0604020202020204" pitchFamily="34" charset="0"/>
              <a:cs typeface="Arial" panose="020B0604020202020204" pitchFamily="34" charset="0"/>
            </a:rPr>
            <a:t>Transition to </a:t>
          </a:r>
          <a:r>
            <a:rPr lang="en-A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fully registered if data allows</a:t>
          </a:r>
          <a:endParaRPr lang="en-A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70881" y="78709"/>
        <a:ext cx="2473132" cy="1713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B801E-964B-894B-93EB-A10AB3B741E8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60F55-6A37-3844-8B34-B2CEF24C7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60F55-6A37-3844-8B34-B2CEF24C7E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11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8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47850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4/9/17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4/9/17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2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4/9/17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59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58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4/9/17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99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80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C9FB-003A-2042-A4E3-D6253C589239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2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1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3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3BB0C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633869"/>
            <a:ext cx="9862930" cy="3473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35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1490870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06986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3BB0C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3BB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4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7322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633869"/>
            <a:ext cx="9862930" cy="3473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732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3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1490870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06986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7322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732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7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F79A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633869"/>
            <a:ext cx="9862930" cy="34735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F79A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3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1490870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06986" y="2640265"/>
            <a:ext cx="4463716" cy="353030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  <a:ln>
            <a:noFill/>
          </a:ln>
        </p:spPr>
        <p:txBody>
          <a:bodyPr>
            <a:normAutofit/>
          </a:bodyPr>
          <a:lstStyle>
            <a:lvl1pPr>
              <a:defRPr sz="3600">
                <a:solidFill>
                  <a:srgbClr val="F79A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56084" y="2406316"/>
            <a:ext cx="9079832" cy="0"/>
          </a:xfrm>
          <a:prstGeom prst="line">
            <a:avLst/>
          </a:prstGeom>
          <a:ln w="25400">
            <a:solidFill>
              <a:srgbClr val="F79A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96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C9FB-003A-2042-A4E3-D6253C589239}" type="datetimeFigureOut">
              <a:rPr lang="en-US" smtClean="0"/>
              <a:t>4/9/17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EBB9-F878-6247-A4CC-7A90DEC15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4" r:id="rId5"/>
    <p:sldLayoutId id="2147483662" r:id="rId6"/>
    <p:sldLayoutId id="2147483665" r:id="rId7"/>
    <p:sldLayoutId id="2147483663" r:id="rId8"/>
    <p:sldLayoutId id="2147483666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anton"/>
          <a:ea typeface="+mj-ea"/>
          <a:cs typeface="Panton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Panton"/>
          <a:ea typeface="+mn-ea"/>
          <a:cs typeface="Panton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Panton"/>
          <a:ea typeface="+mn-ea"/>
          <a:cs typeface="Panton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Panton"/>
          <a:ea typeface="+mn-ea"/>
          <a:cs typeface="Panton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Panton"/>
          <a:ea typeface="+mn-ea"/>
          <a:cs typeface="Panton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Panton"/>
          <a:ea typeface="+mn-ea"/>
          <a:cs typeface="Panton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anton"/>
                <a:cs typeface="Panton"/>
              </a:rPr>
              <a:t>Reforms to Support Safe and Timely Access to Medicines</a:t>
            </a:r>
            <a:endParaRPr lang="en-US" dirty="0">
              <a:latin typeface="Panton"/>
              <a:cs typeface="Pant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3012"/>
            <a:ext cx="9486900" cy="187483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dirty="0" smtClean="0">
                <a:latin typeface="Panton"/>
                <a:cs typeface="Panton"/>
              </a:rPr>
              <a:t>Adjunct Professor John Skerritt</a:t>
            </a:r>
            <a:br>
              <a:rPr lang="en-US" sz="3600" dirty="0" smtClean="0">
                <a:latin typeface="Panton"/>
                <a:cs typeface="Panton"/>
              </a:rPr>
            </a:br>
            <a:r>
              <a:rPr lang="en-US" sz="3600" dirty="0" smtClean="0">
                <a:latin typeface="Panton"/>
                <a:cs typeface="Panton"/>
              </a:rPr>
              <a:t>Deputy Secretary for Health Products Regulation </a:t>
            </a:r>
            <a:br>
              <a:rPr lang="en-US" sz="3600" dirty="0" smtClean="0">
                <a:latin typeface="Panton"/>
                <a:cs typeface="Panton"/>
              </a:rPr>
            </a:br>
            <a:r>
              <a:rPr lang="en-US" sz="3600" dirty="0" smtClean="0">
                <a:latin typeface="Panton"/>
                <a:cs typeface="Panton"/>
              </a:rPr>
              <a:t>Commonwealth Department of Health</a:t>
            </a:r>
            <a:endParaRPr lang="en-US" sz="3600" dirty="0">
              <a:latin typeface="Panton"/>
              <a:cs typeface="Panto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642" y="6339254"/>
            <a:ext cx="1566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#</a:t>
            </a:r>
            <a:r>
              <a:rPr lang="en-US" sz="1400" dirty="0" smtClean="0">
                <a:solidFill>
                  <a:schemeClr val="bg1"/>
                </a:solidFill>
              </a:rPr>
              <a:t>PharmAus2017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Provisional Approval Pathway</a:t>
            </a:r>
            <a:endParaRPr lang="en-US" dirty="0"/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4130008"/>
              </p:ext>
            </p:extLst>
          </p:nvPr>
        </p:nvGraphicFramePr>
        <p:xfrm>
          <a:off x="1490870" y="2703443"/>
          <a:ext cx="9145380" cy="187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ight Arrow 12" descr="3-6 months pre-dossier"/>
          <p:cNvSpPr/>
          <p:nvPr/>
        </p:nvSpPr>
        <p:spPr>
          <a:xfrm>
            <a:off x="1478539" y="4574672"/>
            <a:ext cx="1937399" cy="907751"/>
          </a:xfrm>
          <a:prstGeom prst="rightArrow">
            <a:avLst>
              <a:gd name="adj1" fmla="val 50000"/>
              <a:gd name="adj2" fmla="val 4859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71" tIns="34285" rIns="68571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900"/>
              </a:lnSpc>
              <a:spcBef>
                <a:spcPts val="450"/>
              </a:spcBef>
            </a:pPr>
            <a:r>
              <a:rPr lang="en-AU" sz="1200" dirty="0">
                <a:solidFill>
                  <a:srgbClr val="002C47"/>
                </a:solidFill>
                <a:latin typeface="Arial"/>
                <a:ea typeface="Cambria"/>
                <a:cs typeface="Times New Roman"/>
              </a:rPr>
              <a:t>3-6 months pre-dossier</a:t>
            </a:r>
            <a:endParaRPr lang="en-AU" sz="1200" dirty="0">
              <a:solidFill>
                <a:srgbClr val="002C47"/>
              </a:solidFill>
              <a:ea typeface="Cambria"/>
              <a:cs typeface="Times New Roman"/>
            </a:endParaRPr>
          </a:p>
        </p:txBody>
      </p:sp>
      <p:sp>
        <p:nvSpPr>
          <p:cNvPr id="14" name="Right Arrow 13" descr="as quickly as pssible (max. 255 working days)"/>
          <p:cNvSpPr/>
          <p:nvPr/>
        </p:nvSpPr>
        <p:spPr>
          <a:xfrm>
            <a:off x="3542868" y="4574672"/>
            <a:ext cx="2073917" cy="960661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71" tIns="34285" rIns="68571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AU" sz="1200" dirty="0">
                <a:solidFill>
                  <a:srgbClr val="002C47"/>
                </a:solidFill>
                <a:latin typeface="Arial"/>
                <a:ea typeface="Cambria"/>
                <a:cs typeface="Times New Roman"/>
              </a:rPr>
              <a:t>As quickly as </a:t>
            </a:r>
            <a:r>
              <a:rPr lang="en-AU" sz="1200" dirty="0" smtClean="0">
                <a:solidFill>
                  <a:srgbClr val="002C47"/>
                </a:solidFill>
                <a:latin typeface="Arial"/>
                <a:ea typeface="Cambria"/>
                <a:cs typeface="Times New Roman"/>
              </a:rPr>
              <a:t>possible</a:t>
            </a:r>
            <a:r>
              <a:rPr lang="en-AU" sz="1200" dirty="0">
                <a:solidFill>
                  <a:srgbClr val="002C47"/>
                </a:solidFill>
                <a:ea typeface="Cambria"/>
                <a:cs typeface="Times New Roman"/>
              </a:rPr>
              <a:t/>
            </a:r>
            <a:br>
              <a:rPr lang="en-AU" sz="1200" dirty="0">
                <a:solidFill>
                  <a:srgbClr val="002C47"/>
                </a:solidFill>
                <a:ea typeface="Cambria"/>
                <a:cs typeface="Times New Roman"/>
              </a:rPr>
            </a:br>
            <a:r>
              <a:rPr lang="en-AU" sz="1200" dirty="0" smtClean="0">
                <a:solidFill>
                  <a:srgbClr val="002C47"/>
                </a:solidFill>
                <a:latin typeface="Arial"/>
                <a:ea typeface="Cambria"/>
                <a:cs typeface="Times New Roman"/>
              </a:rPr>
              <a:t>(</a:t>
            </a:r>
            <a:r>
              <a:rPr lang="en-AU" sz="1200" dirty="0">
                <a:solidFill>
                  <a:srgbClr val="002C47"/>
                </a:solidFill>
                <a:latin typeface="Arial"/>
                <a:ea typeface="Cambria"/>
                <a:cs typeface="Times New Roman"/>
              </a:rPr>
              <a:t>max. 255 working </a:t>
            </a:r>
            <a:r>
              <a:rPr lang="en-AU" sz="1200" dirty="0" smtClean="0">
                <a:solidFill>
                  <a:srgbClr val="002C47"/>
                </a:solidFill>
                <a:latin typeface="Arial"/>
                <a:ea typeface="Cambria"/>
                <a:cs typeface="Times New Roman"/>
              </a:rPr>
              <a:t>days</a:t>
            </a:r>
            <a:r>
              <a:rPr lang="en-AU" sz="1200" dirty="0">
                <a:solidFill>
                  <a:srgbClr val="002C47"/>
                </a:solidFill>
                <a:latin typeface="Arial"/>
                <a:ea typeface="Cambria"/>
                <a:cs typeface="Times New Roman"/>
              </a:rPr>
              <a:t>)</a:t>
            </a:r>
            <a:endParaRPr lang="en-AU" sz="1200" dirty="0">
              <a:solidFill>
                <a:srgbClr val="002C47"/>
              </a:solidFill>
              <a:ea typeface="Cambria"/>
              <a:cs typeface="Times New Roman"/>
            </a:endParaRPr>
          </a:p>
        </p:txBody>
      </p:sp>
      <p:sp>
        <p:nvSpPr>
          <p:cNvPr id="15" name="Right Arrow 14" descr="2 years (with the possibility of 2 extensions of 1-2 years each)"/>
          <p:cNvSpPr/>
          <p:nvPr/>
        </p:nvSpPr>
        <p:spPr>
          <a:xfrm>
            <a:off x="5794374" y="4574672"/>
            <a:ext cx="2325005" cy="960661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71" tIns="34285" rIns="68571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</a:pPr>
            <a:r>
              <a:rPr lang="en-AU" sz="1200" dirty="0">
                <a:solidFill>
                  <a:srgbClr val="002C47"/>
                </a:solidFill>
                <a:latin typeface="Arial"/>
                <a:ea typeface="Cambria"/>
                <a:cs typeface="Times New Roman"/>
              </a:rPr>
              <a:t>2 years (with the possibility of  2 extensions)</a:t>
            </a:r>
            <a:endParaRPr lang="en-AU" sz="1200" dirty="0">
              <a:solidFill>
                <a:srgbClr val="002C47"/>
              </a:solidFill>
              <a:ea typeface="Cambria"/>
              <a:cs typeface="Times New Roman"/>
            </a:endParaRPr>
          </a:p>
        </p:txBody>
      </p:sp>
      <p:sp>
        <p:nvSpPr>
          <p:cNvPr id="16" name="Right Arrow 15" descr="as quickly as possible (max. 255 working days)"/>
          <p:cNvSpPr/>
          <p:nvPr/>
        </p:nvSpPr>
        <p:spPr>
          <a:xfrm>
            <a:off x="8270874" y="4574672"/>
            <a:ext cx="2317751" cy="98687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71" tIns="34285" rIns="68571" bIns="34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AU" sz="1200" dirty="0">
                <a:solidFill>
                  <a:srgbClr val="002C47"/>
                </a:solidFill>
                <a:latin typeface="Arial"/>
                <a:ea typeface="Cambria"/>
                <a:cs typeface="Times New Roman"/>
              </a:rPr>
              <a:t>As quickly as possible</a:t>
            </a:r>
            <a:endParaRPr lang="en-AU" sz="1200" dirty="0">
              <a:solidFill>
                <a:srgbClr val="002C47"/>
              </a:solidFill>
              <a:ea typeface="Cambria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AU" sz="1200" dirty="0">
                <a:solidFill>
                  <a:srgbClr val="002C47"/>
                </a:solidFill>
                <a:latin typeface="Arial"/>
                <a:ea typeface="Cambria"/>
                <a:cs typeface="Times New Roman"/>
              </a:rPr>
              <a:t> (max. 255 working days)</a:t>
            </a:r>
            <a:endParaRPr lang="en-AU" sz="1200" dirty="0">
              <a:solidFill>
                <a:srgbClr val="002C47"/>
              </a:solidFill>
              <a:ea typeface="Cambria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434" y="6356839"/>
            <a:ext cx="16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BB0C9"/>
                </a:solidFill>
              </a:rPr>
              <a:t>#</a:t>
            </a:r>
            <a:r>
              <a:rPr lang="en-US" sz="1400" dirty="0" smtClean="0">
                <a:solidFill>
                  <a:srgbClr val="3BB0C9"/>
                </a:solidFill>
              </a:rPr>
              <a:t>PharmAus2017</a:t>
            </a:r>
            <a:endParaRPr lang="en-US" sz="1400" dirty="0">
              <a:solidFill>
                <a:srgbClr val="3BB0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9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1490870" y="2542131"/>
            <a:ext cx="7380030" cy="4122485"/>
          </a:xfrm>
        </p:spPr>
        <p:txBody>
          <a:bodyPr>
            <a:noAutofit/>
          </a:bodyPr>
          <a:lstStyle/>
          <a:p>
            <a:r>
              <a:rPr lang="en-US" sz="2200" dirty="0"/>
              <a:t>Better </a:t>
            </a:r>
            <a:r>
              <a:rPr lang="en-US" sz="2200" b="1" dirty="0"/>
              <a:t>integration and timely analysis of datasets 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sz="2000" dirty="0" smtClean="0"/>
              <a:t>- Enhanced </a:t>
            </a:r>
            <a:r>
              <a:rPr lang="en-US" sz="2000" dirty="0"/>
              <a:t>safety signal detection 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sz="2000" dirty="0" smtClean="0"/>
              <a:t>- Prescription </a:t>
            </a:r>
            <a:r>
              <a:rPr lang="en-US" sz="2000" dirty="0"/>
              <a:t>Sequence Symmetry analysis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sz="2000" dirty="0" smtClean="0"/>
              <a:t>- Linking </a:t>
            </a:r>
            <a:r>
              <a:rPr lang="en-US" sz="2000" dirty="0"/>
              <a:t>datasets – </a:t>
            </a:r>
            <a:r>
              <a:rPr lang="en-US" sz="2000" dirty="0" smtClean="0"/>
              <a:t>PBS</a:t>
            </a:r>
            <a:r>
              <a:rPr lang="en-US" sz="2000" dirty="0"/>
              <a:t>, MBS and hospitals, 45 and Up 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sz="2000" dirty="0" smtClean="0"/>
              <a:t>- Analytics </a:t>
            </a:r>
            <a:r>
              <a:rPr lang="en-US" sz="2000" dirty="0"/>
              <a:t>regarding unapproved goods notifications</a:t>
            </a:r>
          </a:p>
          <a:p>
            <a:r>
              <a:rPr lang="en-US" sz="2200" b="1" dirty="0"/>
              <a:t>Adverse Event Management IT System 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sz="2000" dirty="0" smtClean="0"/>
              <a:t>- to </a:t>
            </a:r>
            <a:r>
              <a:rPr lang="en-US" sz="2000" dirty="0"/>
              <a:t>receive adverse event reports online</a:t>
            </a:r>
          </a:p>
          <a:p>
            <a:pPr marL="457200" lvl="1" indent="0">
              <a:spcBef>
                <a:spcPts val="300"/>
              </a:spcBef>
              <a:buNone/>
            </a:pPr>
            <a:r>
              <a:rPr lang="en-US" sz="2000" dirty="0" smtClean="0"/>
              <a:t>- Disproportionality </a:t>
            </a:r>
            <a:r>
              <a:rPr lang="en-US" sz="2000" dirty="0"/>
              <a:t>Analysis Report and an Electronic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Data </a:t>
            </a:r>
            <a:r>
              <a:rPr lang="en-US" sz="2000" dirty="0"/>
              <a:t>Interchange</a:t>
            </a:r>
          </a:p>
          <a:p>
            <a:r>
              <a:rPr lang="en-US" sz="2200" dirty="0"/>
              <a:t>Enhanced </a:t>
            </a:r>
            <a:r>
              <a:rPr lang="en-US" sz="2200" b="1" dirty="0" smtClean="0"/>
              <a:t>international regulatory collaboration </a:t>
            </a:r>
            <a:endParaRPr lang="en-US" sz="2200" b="1" dirty="0"/>
          </a:p>
        </p:txBody>
      </p:sp>
      <p:pic>
        <p:nvPicPr>
          <p:cNvPr id="5" name="Content Placeholder 4" descr="pills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7" r="-1536"/>
          <a:stretch/>
        </p:blipFill>
        <p:spPr>
          <a:xfrm>
            <a:off x="8461374" y="2703443"/>
            <a:ext cx="2215491" cy="332894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</a:t>
            </a:r>
            <a:r>
              <a:rPr lang="en-US" dirty="0" err="1" smtClean="0"/>
              <a:t>Postmarket</a:t>
            </a:r>
            <a:r>
              <a:rPr lang="en-US" dirty="0" smtClean="0"/>
              <a:t> Monitoring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1434" y="6356839"/>
            <a:ext cx="16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BB0C9"/>
                </a:solidFill>
              </a:rPr>
              <a:t>#</a:t>
            </a:r>
            <a:r>
              <a:rPr lang="en-US" sz="1400" dirty="0" smtClean="0">
                <a:solidFill>
                  <a:srgbClr val="3BB0C9"/>
                </a:solidFill>
              </a:rPr>
              <a:t>PharmAus2017</a:t>
            </a:r>
            <a:endParaRPr lang="en-US" sz="1400" dirty="0">
              <a:solidFill>
                <a:srgbClr val="3BB0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7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557669"/>
            <a:ext cx="9862930" cy="3473520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“Black </a:t>
            </a:r>
            <a:r>
              <a:rPr lang="en-US" sz="2200" b="1" dirty="0"/>
              <a:t>triangle” scheme to alert practitioners and consumers </a:t>
            </a:r>
          </a:p>
          <a:p>
            <a:pPr marL="457200" lvl="1" indent="0">
              <a:buNone/>
            </a:pPr>
            <a:r>
              <a:rPr lang="en-US" sz="2000" dirty="0" smtClean="0"/>
              <a:t>- that </a:t>
            </a:r>
            <a:r>
              <a:rPr lang="en-US" sz="2000" dirty="0"/>
              <a:t>a drug is newly registered and to encourage reporting of adverse events </a:t>
            </a:r>
          </a:p>
          <a:p>
            <a:r>
              <a:rPr lang="en-US" sz="2200" b="1" dirty="0" err="1"/>
              <a:t>Pharmacovigilance</a:t>
            </a:r>
            <a:r>
              <a:rPr lang="en-US" sz="2200" b="1" dirty="0"/>
              <a:t> inspection scheme </a:t>
            </a:r>
          </a:p>
          <a:p>
            <a:pPr marL="457200" lvl="1" indent="0">
              <a:buNone/>
            </a:pPr>
            <a:r>
              <a:rPr lang="en-US" sz="2000" dirty="0" smtClean="0"/>
              <a:t>- Following </a:t>
            </a:r>
            <a:r>
              <a:rPr lang="en-US" sz="2000" dirty="0"/>
              <a:t>on from a pilot scheme to audit sponsor obligations</a:t>
            </a:r>
          </a:p>
          <a:p>
            <a:r>
              <a:rPr lang="en-US" sz="2200" b="1" dirty="0"/>
              <a:t>RMP Compliance Monitoring Program</a:t>
            </a:r>
          </a:p>
          <a:p>
            <a:pPr marL="457200" lvl="1" indent="0">
              <a:buNone/>
            </a:pPr>
            <a:r>
              <a:rPr lang="en-US" sz="2000" dirty="0" smtClean="0"/>
              <a:t>- Better </a:t>
            </a:r>
            <a:r>
              <a:rPr lang="en-US" sz="2000" dirty="0"/>
              <a:t>tools to monitor sponsor’s compliance with Risk Management Plans </a:t>
            </a:r>
          </a:p>
          <a:p>
            <a:pPr marL="457200" lvl="1" indent="0">
              <a:buNone/>
            </a:pPr>
            <a:r>
              <a:rPr lang="en-US" sz="2000" dirty="0" smtClean="0"/>
              <a:t>- RMP </a:t>
            </a:r>
            <a:r>
              <a:rPr lang="en-US" sz="2000" dirty="0"/>
              <a:t>requirements published on the TGA website</a:t>
            </a:r>
          </a:p>
          <a:p>
            <a:r>
              <a:rPr lang="en-US" sz="2200" b="1" dirty="0"/>
              <a:t>Revision of Product Information (PI) templates</a:t>
            </a:r>
            <a:r>
              <a:rPr lang="en-US" sz="2200" dirty="0"/>
              <a:t> </a:t>
            </a:r>
          </a:p>
          <a:p>
            <a:pPr marL="457200" lvl="1" indent="0">
              <a:buNone/>
            </a:pPr>
            <a:r>
              <a:rPr lang="en-US" sz="2000" dirty="0" smtClean="0"/>
              <a:t>- to put information relevant to health practitioners “front and </a:t>
            </a:r>
            <a:r>
              <a:rPr lang="en-US" sz="2000" dirty="0" err="1" smtClean="0"/>
              <a:t>centre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1434" y="6356839"/>
            <a:ext cx="16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BB0C9"/>
                </a:solidFill>
              </a:rPr>
              <a:t>#</a:t>
            </a:r>
            <a:r>
              <a:rPr lang="en-US" sz="1400" dirty="0" smtClean="0">
                <a:solidFill>
                  <a:srgbClr val="3BB0C9"/>
                </a:solidFill>
              </a:rPr>
              <a:t>PharmAus2017</a:t>
            </a:r>
            <a:endParaRPr lang="en-US" sz="1400" dirty="0">
              <a:solidFill>
                <a:srgbClr val="3BB0C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0870" y="1377880"/>
            <a:ext cx="9862930" cy="1325563"/>
          </a:xfrm>
        </p:spPr>
        <p:txBody>
          <a:bodyPr/>
          <a:lstStyle/>
          <a:p>
            <a:r>
              <a:rPr lang="en-US" dirty="0" smtClean="0"/>
              <a:t>Enhanced </a:t>
            </a:r>
            <a:r>
              <a:rPr lang="en-US" dirty="0" err="1" smtClean="0"/>
              <a:t>Postmarket</a:t>
            </a:r>
            <a:r>
              <a:rPr lang="en-US" dirty="0" smtClean="0"/>
              <a:t>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4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619787"/>
            <a:ext cx="10208956" cy="361908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1" dirty="0"/>
              <a:t>The most sweeping changes to regulation in 25 years</a:t>
            </a:r>
          </a:p>
          <a:p>
            <a:pPr>
              <a:spcBef>
                <a:spcPts val="600"/>
              </a:spcBef>
            </a:pPr>
            <a:r>
              <a:rPr lang="en-US" sz="2200" b="1" dirty="0"/>
              <a:t>Final decisions</a:t>
            </a:r>
            <a:r>
              <a:rPr lang="en-US" sz="2200" dirty="0"/>
              <a:t> about the specific changes are up to government</a:t>
            </a:r>
          </a:p>
          <a:p>
            <a:pPr>
              <a:spcBef>
                <a:spcPts val="600"/>
              </a:spcBef>
            </a:pPr>
            <a:r>
              <a:rPr lang="en-US" sz="2200" b="1" dirty="0"/>
              <a:t>Reform and system design costs will be absorbed </a:t>
            </a:r>
            <a:r>
              <a:rPr lang="en-US" sz="2200" dirty="0"/>
              <a:t>but some on-going fees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and </a:t>
            </a:r>
            <a:r>
              <a:rPr lang="en-US" sz="2200" dirty="0"/>
              <a:t>charges will increase or decrease </a:t>
            </a:r>
          </a:p>
          <a:p>
            <a:pPr>
              <a:spcBef>
                <a:spcPts val="600"/>
              </a:spcBef>
            </a:pPr>
            <a:r>
              <a:rPr lang="en-US" sz="2200" b="1" dirty="0"/>
              <a:t>Other reforms also implemented </a:t>
            </a:r>
            <a:r>
              <a:rPr lang="en-US" sz="2200" dirty="0"/>
              <a:t>e.g. orphan drugs, medicines </a:t>
            </a:r>
            <a:r>
              <a:rPr lang="en-US" sz="2200" dirty="0" smtClean="0"/>
              <a:t>labeling</a:t>
            </a:r>
            <a:endParaRPr lang="en-US" sz="2200" dirty="0"/>
          </a:p>
          <a:p>
            <a:pPr>
              <a:spcBef>
                <a:spcPts val="600"/>
              </a:spcBef>
            </a:pPr>
            <a:r>
              <a:rPr lang="en-US" sz="2200" b="1" dirty="0"/>
              <a:t>Business as usual remains critical 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200" dirty="0" smtClean="0"/>
              <a:t>TGA </a:t>
            </a:r>
            <a:r>
              <a:rPr lang="en-US" sz="2200" dirty="0"/>
              <a:t>publishes detailed reports on our regulatory performance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US" sz="2200" dirty="0" smtClean="0"/>
              <a:t>Staff</a:t>
            </a:r>
            <a:r>
              <a:rPr lang="en-US" sz="2200" dirty="0"/>
              <a:t>, budget and IT constraints make </a:t>
            </a:r>
            <a:r>
              <a:rPr lang="en-US" sz="2200" dirty="0" smtClean="0"/>
              <a:t>running reform plus </a:t>
            </a:r>
            <a:r>
              <a:rPr lang="en-US" sz="2200" dirty="0"/>
              <a:t>BAU challenging </a:t>
            </a:r>
          </a:p>
          <a:p>
            <a:pPr>
              <a:spcBef>
                <a:spcPts val="600"/>
              </a:spcBef>
            </a:pPr>
            <a:r>
              <a:rPr lang="en-US" sz="2200" b="1" dirty="0"/>
              <a:t>Transitional arrangements</a:t>
            </a:r>
            <a:r>
              <a:rPr lang="en-US" sz="2200" dirty="0"/>
              <a:t>, sponsor education, guidelines all important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434" y="6356839"/>
            <a:ext cx="16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BB0C9"/>
                </a:solidFill>
              </a:rPr>
              <a:t>#</a:t>
            </a:r>
            <a:r>
              <a:rPr lang="en-US" sz="1400" dirty="0" smtClean="0">
                <a:solidFill>
                  <a:srgbClr val="3BB0C9"/>
                </a:solidFill>
              </a:rPr>
              <a:t>PharmAus2017</a:t>
            </a:r>
            <a:endParaRPr lang="en-US" sz="1400" dirty="0">
              <a:solidFill>
                <a:srgbClr val="3BB0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2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642" y="6339254"/>
            <a:ext cx="1615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#</a:t>
            </a:r>
            <a:r>
              <a:rPr lang="en-US" sz="1400" dirty="0" smtClean="0">
                <a:solidFill>
                  <a:schemeClr val="bg1"/>
                </a:solidFill>
              </a:rPr>
              <a:t>PharmAus2017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7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1490870" y="2604431"/>
            <a:ext cx="6829425" cy="3646235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Panton"/>
                <a:cs typeface="Panton"/>
              </a:rPr>
              <a:t>HQ in </a:t>
            </a:r>
            <a:r>
              <a:rPr lang="en-US" sz="2200" b="1" dirty="0" err="1">
                <a:latin typeface="Panton"/>
                <a:cs typeface="Panton"/>
              </a:rPr>
              <a:t>Symonston</a:t>
            </a:r>
            <a:r>
              <a:rPr lang="en-US" sz="2200" b="1" dirty="0">
                <a:latin typeface="Panton"/>
                <a:cs typeface="Panton"/>
              </a:rPr>
              <a:t> </a:t>
            </a:r>
            <a:r>
              <a:rPr lang="en-US" sz="2200" b="1" dirty="0" smtClean="0">
                <a:latin typeface="Panton"/>
                <a:cs typeface="Panton"/>
              </a:rPr>
              <a:t>ACT </a:t>
            </a:r>
            <a:r>
              <a:rPr lang="en-US" sz="2200" dirty="0" smtClean="0">
                <a:latin typeface="Panton"/>
                <a:cs typeface="Panton"/>
              </a:rPr>
              <a:t>with </a:t>
            </a:r>
            <a:r>
              <a:rPr lang="en-US" sz="2200" dirty="0">
                <a:latin typeface="Panton"/>
                <a:cs typeface="Panton"/>
              </a:rPr>
              <a:t>5</a:t>
            </a:r>
            <a:r>
              <a:rPr lang="en-US" sz="2200" dirty="0" smtClean="0">
                <a:latin typeface="Panton"/>
                <a:cs typeface="Panton"/>
              </a:rPr>
              <a:t> </a:t>
            </a:r>
            <a:r>
              <a:rPr lang="en-US" sz="2200" dirty="0">
                <a:latin typeface="Panton"/>
                <a:cs typeface="Panton"/>
              </a:rPr>
              <a:t>satellite offices</a:t>
            </a:r>
          </a:p>
          <a:p>
            <a:r>
              <a:rPr lang="en-US" sz="2200" b="1" dirty="0" smtClean="0">
                <a:latin typeface="Panton"/>
                <a:cs typeface="Panton"/>
              </a:rPr>
              <a:t>710 </a:t>
            </a:r>
            <a:r>
              <a:rPr lang="en-US" sz="2200" b="1" dirty="0">
                <a:latin typeface="Panton"/>
                <a:cs typeface="Panton"/>
              </a:rPr>
              <a:t>staff / contractors: </a:t>
            </a:r>
            <a:r>
              <a:rPr lang="en-US" sz="2200" dirty="0">
                <a:latin typeface="Panton"/>
                <a:cs typeface="Panton"/>
              </a:rPr>
              <a:t>scientists, engineers, toxicologists, technicians, medical officers, pharmacists, lawyers, and administrative staff</a:t>
            </a:r>
          </a:p>
          <a:p>
            <a:r>
              <a:rPr lang="en-US" sz="2200" dirty="0">
                <a:latin typeface="Panton"/>
                <a:cs typeface="Panton"/>
              </a:rPr>
              <a:t>Focus on </a:t>
            </a:r>
            <a:r>
              <a:rPr lang="en-US" sz="2200" b="1" dirty="0">
                <a:latin typeface="Panton"/>
                <a:cs typeface="Panton"/>
              </a:rPr>
              <a:t>safety, quality and efficacy</a:t>
            </a:r>
          </a:p>
          <a:p>
            <a:r>
              <a:rPr lang="en-US" sz="2200" dirty="0">
                <a:latin typeface="Panton"/>
                <a:cs typeface="Panton"/>
              </a:rPr>
              <a:t>We </a:t>
            </a:r>
            <a:r>
              <a:rPr lang="en-US" sz="2200" u="sng" dirty="0">
                <a:latin typeface="Panton"/>
                <a:cs typeface="Panton"/>
              </a:rPr>
              <a:t>do not</a:t>
            </a:r>
            <a:r>
              <a:rPr lang="en-US" sz="2200" dirty="0">
                <a:latin typeface="Panton"/>
                <a:cs typeface="Panton"/>
              </a:rPr>
              <a:t> make decisions based on </a:t>
            </a:r>
            <a:r>
              <a:rPr lang="en-US" sz="2200" b="1" dirty="0">
                <a:latin typeface="Panton"/>
                <a:cs typeface="Panton"/>
              </a:rPr>
              <a:t>value for money </a:t>
            </a:r>
            <a:r>
              <a:rPr lang="en-US" sz="2200" dirty="0">
                <a:latin typeface="Panton"/>
                <a:cs typeface="Panton"/>
              </a:rPr>
              <a:t>or make decisions about which products receive </a:t>
            </a:r>
            <a:r>
              <a:rPr lang="en-US" sz="2200" b="1" dirty="0">
                <a:latin typeface="Panton"/>
                <a:cs typeface="Panton"/>
              </a:rPr>
              <a:t>Government subsidy</a:t>
            </a:r>
          </a:p>
          <a:p>
            <a:r>
              <a:rPr lang="en-US" sz="2200" dirty="0">
                <a:latin typeface="Panton"/>
                <a:cs typeface="Panton"/>
              </a:rPr>
              <a:t>Operations fully cost recovered from industry</a:t>
            </a:r>
          </a:p>
        </p:txBody>
      </p:sp>
      <p:pic>
        <p:nvPicPr>
          <p:cNvPr id="7" name="Content Placeholder 6" descr="aerial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" b="-138"/>
          <a:stretch/>
        </p:blipFill>
        <p:spPr>
          <a:xfrm>
            <a:off x="8256103" y="2733666"/>
            <a:ext cx="2355205" cy="141664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0870" y="1408103"/>
            <a:ext cx="9862930" cy="1325563"/>
          </a:xfrm>
        </p:spPr>
        <p:txBody>
          <a:bodyPr/>
          <a:lstStyle/>
          <a:p>
            <a:r>
              <a:rPr lang="en-US" dirty="0">
                <a:latin typeface="Panton"/>
                <a:cs typeface="Panton"/>
              </a:rPr>
              <a:t>TGA </a:t>
            </a:r>
            <a:r>
              <a:rPr lang="mr-IN" dirty="0">
                <a:latin typeface="Panton"/>
                <a:cs typeface="Panton"/>
              </a:rPr>
              <a:t>–</a:t>
            </a:r>
            <a:r>
              <a:rPr lang="en-US" dirty="0">
                <a:latin typeface="Panton"/>
                <a:cs typeface="Panton"/>
              </a:rPr>
              <a:t> Part of the </a:t>
            </a:r>
            <a:r>
              <a:rPr lang="en-US" dirty="0" smtClean="0">
                <a:latin typeface="Panton"/>
                <a:cs typeface="Panton"/>
              </a:rPr>
              <a:t>Department </a:t>
            </a:r>
            <a:r>
              <a:rPr lang="en-US" dirty="0">
                <a:latin typeface="Panton"/>
                <a:cs typeface="Panton"/>
              </a:rPr>
              <a:t>of Health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434" y="6356839"/>
            <a:ext cx="16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BB0C9"/>
                </a:solidFill>
              </a:rPr>
              <a:t>#</a:t>
            </a:r>
            <a:r>
              <a:rPr lang="en-US" sz="1400" dirty="0" smtClean="0">
                <a:solidFill>
                  <a:srgbClr val="3BB0C9"/>
                </a:solidFill>
              </a:rPr>
              <a:t>PharmAus2017</a:t>
            </a:r>
            <a:endParaRPr lang="en-US" sz="1400" dirty="0">
              <a:solidFill>
                <a:srgbClr val="3BB0C9"/>
              </a:solidFill>
            </a:endParaRPr>
          </a:p>
        </p:txBody>
      </p:sp>
      <p:pic>
        <p:nvPicPr>
          <p:cNvPr id="8" name="Picture 7" descr="red di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03" y="4350687"/>
            <a:ext cx="2355205" cy="16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8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169978"/>
            <a:ext cx="9862930" cy="1325563"/>
          </a:xfrm>
        </p:spPr>
        <p:txBody>
          <a:bodyPr/>
          <a:lstStyle/>
          <a:p>
            <a:r>
              <a:rPr lang="en-US" dirty="0">
                <a:latin typeface="Panton"/>
                <a:cs typeface="Panton"/>
              </a:rPr>
              <a:t>The Expert Panel Review of Medicines and Medical Devices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>
                <a:latin typeface="Panton"/>
                <a:cs typeface="Panton"/>
              </a:rPr>
              <a:t>Commissioned by Government </a:t>
            </a:r>
            <a:r>
              <a:rPr lang="en-US" sz="2200" dirty="0">
                <a:latin typeface="Panton"/>
                <a:cs typeface="Panton"/>
              </a:rPr>
              <a:t>in late 2014 – covered medicines and devices regulation but not cells, tissues and blood products </a:t>
            </a:r>
          </a:p>
          <a:p>
            <a:r>
              <a:rPr lang="en-US" sz="2200" b="1" dirty="0">
                <a:latin typeface="Panton"/>
                <a:cs typeface="Panton"/>
              </a:rPr>
              <a:t>Review process </a:t>
            </a:r>
            <a:r>
              <a:rPr lang="en-US" sz="2200" dirty="0">
                <a:latin typeface="Panton"/>
                <a:cs typeface="Panton"/>
              </a:rPr>
              <a:t>included discussion papers, submissions and interviews with key stakeholders. Followed by </a:t>
            </a:r>
            <a:r>
              <a:rPr lang="en-US" sz="2200" b="1" dirty="0">
                <a:latin typeface="Panton"/>
                <a:cs typeface="Panton"/>
              </a:rPr>
              <a:t>stakeholder workshops and other meetings </a:t>
            </a:r>
            <a:r>
              <a:rPr lang="en-US" sz="2200" dirty="0">
                <a:latin typeface="Panton"/>
                <a:cs typeface="Panton"/>
              </a:rPr>
              <a:t>to get feedback </a:t>
            </a:r>
          </a:p>
          <a:p>
            <a:r>
              <a:rPr lang="en-US" sz="2200" b="1" dirty="0">
                <a:latin typeface="Panton"/>
                <a:cs typeface="Panton"/>
              </a:rPr>
              <a:t>Department considered </a:t>
            </a:r>
            <a:r>
              <a:rPr lang="en-US" sz="2200" dirty="0">
                <a:latin typeface="Panton"/>
                <a:cs typeface="Panton"/>
              </a:rPr>
              <a:t>stakeholder feedback and advised Minister, who took the preferred position to Cabinet </a:t>
            </a:r>
          </a:p>
          <a:p>
            <a:r>
              <a:rPr lang="en-US" sz="2200" b="1" dirty="0" smtClean="0">
                <a:latin typeface="Panton"/>
                <a:cs typeface="Panton"/>
              </a:rPr>
              <a:t>Government </a:t>
            </a:r>
            <a:r>
              <a:rPr lang="en-US" sz="2200" b="1" dirty="0">
                <a:latin typeface="Panton"/>
                <a:cs typeface="Panton"/>
              </a:rPr>
              <a:t>intent </a:t>
            </a:r>
            <a:r>
              <a:rPr lang="en-US" sz="2200" dirty="0">
                <a:latin typeface="Panton"/>
                <a:cs typeface="Panton"/>
              </a:rPr>
              <a:t>released in May 2016 budget, and full response released on 15 September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434" y="6356839"/>
            <a:ext cx="16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BB0C9"/>
                </a:solidFill>
              </a:rPr>
              <a:t>#</a:t>
            </a:r>
            <a:r>
              <a:rPr lang="en-US" sz="1400" dirty="0" smtClean="0">
                <a:solidFill>
                  <a:srgbClr val="3BB0C9"/>
                </a:solidFill>
              </a:rPr>
              <a:t>PharmAus2017</a:t>
            </a:r>
            <a:endParaRPr lang="en-US" sz="1400" dirty="0">
              <a:solidFill>
                <a:srgbClr val="3BB0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8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0" y="1217603"/>
            <a:ext cx="9862930" cy="1325563"/>
          </a:xfrm>
        </p:spPr>
        <p:txBody>
          <a:bodyPr/>
          <a:lstStyle/>
          <a:p>
            <a:r>
              <a:rPr lang="en-US" dirty="0" smtClean="0">
                <a:latin typeface="Panton"/>
                <a:cs typeface="Panton"/>
              </a:rPr>
              <a:t>Overarching Principles for Regulation as Endorsed by Government</a:t>
            </a:r>
            <a:endParaRPr lang="en-US" dirty="0">
              <a:latin typeface="Panton"/>
              <a:cs typeface="Panto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633869"/>
            <a:ext cx="9862930" cy="347352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Panton"/>
                <a:cs typeface="Panton"/>
              </a:rPr>
              <a:t>The Australian Government </a:t>
            </a:r>
            <a:r>
              <a:rPr lang="en-US" sz="2200" b="1" dirty="0">
                <a:latin typeface="Panton"/>
                <a:cs typeface="Panton"/>
              </a:rPr>
              <a:t>retains responsibility for approving the inclusion of therapeutic goods</a:t>
            </a:r>
            <a:r>
              <a:rPr lang="en-US" sz="2200" dirty="0">
                <a:latin typeface="Panton"/>
                <a:cs typeface="Panton"/>
              </a:rPr>
              <a:t> in the ARTG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Panton"/>
                <a:cs typeface="Panton"/>
              </a:rPr>
              <a:t>- however </a:t>
            </a:r>
            <a:r>
              <a:rPr lang="en-US" sz="2200" dirty="0">
                <a:latin typeface="Panton"/>
                <a:cs typeface="Panton"/>
              </a:rPr>
              <a:t>need to make much greater use of overseas evaluations </a:t>
            </a:r>
          </a:p>
          <a:p>
            <a:r>
              <a:rPr lang="en-US" sz="2200" dirty="0">
                <a:latin typeface="Panton"/>
                <a:cs typeface="Panton"/>
              </a:rPr>
              <a:t>Need to introduce </a:t>
            </a:r>
            <a:r>
              <a:rPr lang="en-US" sz="2200" b="1" dirty="0">
                <a:latin typeface="Panton"/>
                <a:cs typeface="Panton"/>
              </a:rPr>
              <a:t>greater flexibility in approval pathways </a:t>
            </a:r>
          </a:p>
          <a:p>
            <a:pPr marL="457200" lvl="1" indent="0">
              <a:buNone/>
            </a:pPr>
            <a:r>
              <a:rPr lang="en-US" sz="2200" dirty="0" smtClean="0">
                <a:latin typeface="Panton"/>
                <a:cs typeface="Panton"/>
              </a:rPr>
              <a:t>- to </a:t>
            </a:r>
            <a:r>
              <a:rPr lang="en-US" sz="2200" dirty="0">
                <a:latin typeface="Panton"/>
                <a:cs typeface="Panton"/>
              </a:rPr>
              <a:t>enable earlier access to therapeutics without compromising safety, efficacy and quality </a:t>
            </a:r>
            <a:endParaRPr lang="en-US" sz="2200" b="1" dirty="0">
              <a:latin typeface="Panton"/>
              <a:cs typeface="Panton"/>
            </a:endParaRPr>
          </a:p>
          <a:p>
            <a:r>
              <a:rPr lang="en-US" sz="2200" dirty="0">
                <a:latin typeface="Panton"/>
                <a:cs typeface="Panton"/>
              </a:rPr>
              <a:t>TGA could </a:t>
            </a:r>
            <a:r>
              <a:rPr lang="en-US" sz="2200" b="1" dirty="0">
                <a:latin typeface="Panton"/>
                <a:cs typeface="Panton"/>
              </a:rPr>
              <a:t>more appropriately align level regulation with the actual risk posed by the  products </a:t>
            </a:r>
            <a:r>
              <a:rPr lang="en-US" sz="2200" dirty="0">
                <a:latin typeface="Panton"/>
                <a:cs typeface="Panton"/>
              </a:rPr>
              <a:t>in certain areas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434" y="6356839"/>
            <a:ext cx="16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BB0C9"/>
                </a:solidFill>
              </a:rPr>
              <a:t>#</a:t>
            </a:r>
            <a:r>
              <a:rPr lang="en-US" sz="1400" dirty="0" smtClean="0">
                <a:solidFill>
                  <a:srgbClr val="3BB0C9"/>
                </a:solidFill>
              </a:rPr>
              <a:t>PharmAus2017</a:t>
            </a:r>
            <a:endParaRPr lang="en-US" sz="1400" dirty="0">
              <a:solidFill>
                <a:srgbClr val="3BB0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4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570" y="1203531"/>
            <a:ext cx="9862930" cy="1325563"/>
          </a:xfrm>
        </p:spPr>
        <p:txBody>
          <a:bodyPr/>
          <a:lstStyle/>
          <a:p>
            <a:r>
              <a:rPr lang="en-US" dirty="0" smtClean="0"/>
              <a:t>Expedited Pathways for Prescription Medicines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0" y="2529093"/>
            <a:ext cx="10306050" cy="38277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1" dirty="0"/>
              <a:t>Priority Review </a:t>
            </a:r>
            <a:r>
              <a:rPr lang="en-US" sz="2200" dirty="0"/>
              <a:t>of a </a:t>
            </a:r>
            <a:r>
              <a:rPr lang="en-US" sz="2200" b="1" dirty="0"/>
              <a:t>complete data dossier </a:t>
            </a:r>
            <a:r>
              <a:rPr lang="en-US" sz="2200" dirty="0"/>
              <a:t>in certain circumstances</a:t>
            </a:r>
          </a:p>
          <a:p>
            <a:pPr>
              <a:spcBef>
                <a:spcPts val="600"/>
              </a:spcBef>
            </a:pPr>
            <a:r>
              <a:rPr lang="en-US" sz="2200" b="1" dirty="0"/>
              <a:t>Provisional Approval </a:t>
            </a:r>
            <a:r>
              <a:rPr lang="en-US" sz="2200" dirty="0"/>
              <a:t>on the basis of </a:t>
            </a:r>
            <a:r>
              <a:rPr lang="en-US" sz="2200" b="1" dirty="0"/>
              <a:t>early data on safety and efficacy</a:t>
            </a:r>
            <a:r>
              <a:rPr lang="en-US" sz="2200" dirty="0"/>
              <a:t>, where the immediate availability of the medicine outweighs the risk that additional data is still required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Some </a:t>
            </a:r>
            <a:r>
              <a:rPr lang="en-US" sz="2200" b="1" dirty="0" smtClean="0"/>
              <a:t>eligibility </a:t>
            </a:r>
            <a:r>
              <a:rPr lang="en-US" sz="2200" b="1" dirty="0"/>
              <a:t>criteria </a:t>
            </a:r>
            <a:r>
              <a:rPr lang="en-US" sz="2200" dirty="0"/>
              <a:t>for Priority Review and Provisional Approval similar:</a:t>
            </a:r>
          </a:p>
          <a:p>
            <a:pPr lvl="1">
              <a:buFontTx/>
              <a:buChar char="-"/>
            </a:pPr>
            <a:r>
              <a:rPr lang="en-US" sz="2000" dirty="0" smtClean="0"/>
              <a:t>serious </a:t>
            </a:r>
            <a:r>
              <a:rPr lang="en-US" sz="2000" dirty="0"/>
              <a:t>condition </a:t>
            </a:r>
            <a:r>
              <a:rPr lang="en-US" sz="2000" dirty="0" smtClean="0"/>
              <a:t>and major </a:t>
            </a:r>
            <a:r>
              <a:rPr lang="en-US" sz="2000" dirty="0"/>
              <a:t>therapeutic </a:t>
            </a:r>
            <a:r>
              <a:rPr lang="en-US" sz="2000" dirty="0" smtClean="0"/>
              <a:t>advance</a:t>
            </a:r>
          </a:p>
          <a:p>
            <a:pPr lvl="1">
              <a:buFontTx/>
              <a:buChar char="-"/>
            </a:pPr>
            <a:r>
              <a:rPr lang="en-US" sz="2000" dirty="0"/>
              <a:t>comparison against existing therapeutic goods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Others </a:t>
            </a:r>
            <a:r>
              <a:rPr lang="en-US" sz="2200" dirty="0"/>
              <a:t>are quite different - eligibility for: </a:t>
            </a:r>
          </a:p>
          <a:p>
            <a:pPr lvl="1">
              <a:buFontTx/>
              <a:buChar char="-"/>
            </a:pPr>
            <a:r>
              <a:rPr lang="en-US" sz="2000" b="1" dirty="0" smtClean="0"/>
              <a:t>Priority </a:t>
            </a:r>
            <a:r>
              <a:rPr lang="en-US" sz="2000" b="1" dirty="0"/>
              <a:t>Review </a:t>
            </a:r>
            <a:r>
              <a:rPr lang="en-US" sz="2000" dirty="0"/>
              <a:t>is based on ‘</a:t>
            </a:r>
            <a:r>
              <a:rPr lang="en-US" sz="2000" i="1" dirty="0"/>
              <a:t>substantial evidence</a:t>
            </a:r>
            <a:r>
              <a:rPr lang="en-US" sz="2000" dirty="0"/>
              <a:t>’</a:t>
            </a:r>
          </a:p>
          <a:p>
            <a:pPr lvl="1">
              <a:buFontTx/>
              <a:buChar char="-"/>
            </a:pPr>
            <a:r>
              <a:rPr lang="en-US" sz="2000" b="1" dirty="0" smtClean="0"/>
              <a:t>Provisional </a:t>
            </a:r>
            <a:r>
              <a:rPr lang="en-US" sz="2000" b="1" dirty="0"/>
              <a:t>Approval </a:t>
            </a:r>
            <a:r>
              <a:rPr lang="en-US" sz="2000" dirty="0"/>
              <a:t>will be based on ‘</a:t>
            </a:r>
            <a:r>
              <a:rPr lang="en-US" sz="2000" i="1" dirty="0"/>
              <a:t>promising evidence from early clinical data</a:t>
            </a:r>
            <a:r>
              <a:rPr lang="en-US" sz="2000" dirty="0"/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434" y="6356839"/>
            <a:ext cx="16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BB0C9"/>
                </a:solidFill>
              </a:rPr>
              <a:t>#</a:t>
            </a:r>
            <a:r>
              <a:rPr lang="en-US" sz="1400" dirty="0" smtClean="0">
                <a:solidFill>
                  <a:srgbClr val="3BB0C9"/>
                </a:solidFill>
              </a:rPr>
              <a:t>PharmAus2017</a:t>
            </a:r>
            <a:endParaRPr lang="en-US" sz="1400" dirty="0">
              <a:solidFill>
                <a:srgbClr val="3BB0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3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Designation Process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6" y="3003058"/>
            <a:ext cx="9715500" cy="318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1490870" y="2404220"/>
            <a:ext cx="8745755" cy="602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3BB0C9"/>
                </a:solidFill>
              </a:rPr>
              <a:t>Applicable to Priority Review, Provisional Approval and Orphan Drugs</a:t>
            </a:r>
            <a:endParaRPr lang="en-US" sz="2000" b="1" dirty="0">
              <a:solidFill>
                <a:srgbClr val="3BB0C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434" y="6356839"/>
            <a:ext cx="16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BB0C9"/>
                </a:solidFill>
              </a:rPr>
              <a:t>#</a:t>
            </a:r>
            <a:r>
              <a:rPr lang="en-US" sz="1400" dirty="0" smtClean="0">
                <a:solidFill>
                  <a:srgbClr val="3BB0C9"/>
                </a:solidFill>
              </a:rPr>
              <a:t>PharmAus2017</a:t>
            </a:r>
            <a:endParaRPr lang="en-US" sz="1400" dirty="0">
              <a:solidFill>
                <a:srgbClr val="3BB0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3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>
          <a:xfrm>
            <a:off x="1490870" y="2556380"/>
            <a:ext cx="7410450" cy="3800459"/>
          </a:xfrm>
        </p:spPr>
        <p:txBody>
          <a:bodyPr>
            <a:noAutofit/>
          </a:bodyPr>
          <a:lstStyle/>
          <a:p>
            <a:r>
              <a:rPr lang="en-US" sz="2000" dirty="0"/>
              <a:t>New and </a:t>
            </a:r>
            <a:r>
              <a:rPr lang="en-US" sz="2000" b="1" dirty="0"/>
              <a:t>flexible business processes </a:t>
            </a:r>
          </a:p>
          <a:p>
            <a:pPr marL="457200" lvl="1" indent="0">
              <a:buNone/>
            </a:pPr>
            <a:r>
              <a:rPr lang="en-US" sz="2000" dirty="0" smtClean="0"/>
              <a:t>- First </a:t>
            </a:r>
            <a:r>
              <a:rPr lang="en-US" sz="2000" dirty="0"/>
              <a:t>and second round </a:t>
            </a:r>
            <a:r>
              <a:rPr lang="en-US" sz="2000" dirty="0" smtClean="0"/>
              <a:t>assessments </a:t>
            </a:r>
            <a:r>
              <a:rPr lang="en-US" sz="2000" dirty="0"/>
              <a:t>condensed across 90 days and no first round assessment report</a:t>
            </a:r>
          </a:p>
          <a:p>
            <a:pPr marL="457200" lvl="1" indent="0">
              <a:buNone/>
            </a:pPr>
            <a:r>
              <a:rPr lang="en-US" sz="2000" dirty="0" smtClean="0"/>
              <a:t>- Delegates </a:t>
            </a:r>
            <a:r>
              <a:rPr lang="en-US" sz="2000" dirty="0"/>
              <a:t>overview, expert advice, decision planned for the last 60 days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Designations lapse </a:t>
            </a:r>
            <a:r>
              <a:rPr lang="en-US" sz="2000" dirty="0"/>
              <a:t>if </a:t>
            </a:r>
            <a:r>
              <a:rPr lang="en-US" sz="2000" dirty="0" smtClean="0"/>
              <a:t>submission not made within 6 months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Sponsors </a:t>
            </a:r>
            <a:r>
              <a:rPr lang="en-US" sz="2000" dirty="0" smtClean="0"/>
              <a:t>can </a:t>
            </a:r>
            <a:r>
              <a:rPr lang="en-US" sz="2000" b="1" dirty="0" smtClean="0"/>
              <a:t>seek review </a:t>
            </a:r>
            <a:r>
              <a:rPr lang="en-US" sz="2000" b="1" dirty="0"/>
              <a:t>of the designation decision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We will </a:t>
            </a:r>
            <a:r>
              <a:rPr lang="en-US" sz="2000" b="1" dirty="0"/>
              <a:t>publish priority designations </a:t>
            </a:r>
            <a:r>
              <a:rPr lang="en-US" sz="2000" dirty="0"/>
              <a:t>on our website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Target of </a:t>
            </a:r>
            <a:r>
              <a:rPr lang="en-US" sz="2000" b="1" dirty="0"/>
              <a:t>150 working days </a:t>
            </a:r>
            <a:r>
              <a:rPr lang="en-US" sz="2000" dirty="0"/>
              <a:t>consistent internationally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Pathway provides </a:t>
            </a:r>
            <a:r>
              <a:rPr lang="en-US" sz="2000" b="1" dirty="0"/>
              <a:t>full registration in the ARTG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Review </a:t>
            </a:r>
            <a:r>
              <a:rPr lang="mr-IN" dirty="0" smtClean="0"/>
              <a:t>–</a:t>
            </a:r>
            <a:r>
              <a:rPr lang="en-US" dirty="0" smtClean="0"/>
              <a:t> now in place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1434" y="6356839"/>
            <a:ext cx="16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BB0C9"/>
                </a:solidFill>
              </a:rPr>
              <a:t>#</a:t>
            </a:r>
            <a:r>
              <a:rPr lang="en-US" sz="1400" dirty="0" smtClean="0">
                <a:solidFill>
                  <a:srgbClr val="3BB0C9"/>
                </a:solidFill>
              </a:rPr>
              <a:t>PharmAus2017</a:t>
            </a:r>
            <a:endParaRPr lang="en-US" sz="1400" dirty="0">
              <a:solidFill>
                <a:srgbClr val="3BB0C9"/>
              </a:solidFill>
            </a:endParaRPr>
          </a:p>
        </p:txBody>
      </p:sp>
      <p:pic>
        <p:nvPicPr>
          <p:cNvPr id="8" name="Content Placeholder 5" descr="bunny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7" r="100000">
                        <a14:foregroundMark x1="10429" y1="93322" x2="7055" y2="94625"/>
                        <a14:foregroundMark x1="57055" y1="24430" x2="57055" y2="24430"/>
                        <a14:foregroundMark x1="49847" y1="20847" x2="49847" y2="20847"/>
                        <a14:foregroundMark x1="48160" y1="17264" x2="48160" y2="17264"/>
                        <a14:foregroundMark x1="46012" y1="20033" x2="46012" y2="20033"/>
                        <a14:foregroundMark x1="46012" y1="23616" x2="46012" y2="2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535" r="-9535"/>
          <a:stretch>
            <a:fillRect/>
          </a:stretch>
        </p:blipFill>
        <p:spPr>
          <a:xfrm>
            <a:off x="7490159" y="3159125"/>
            <a:ext cx="3490526" cy="2760618"/>
          </a:xfrm>
        </p:spPr>
      </p:pic>
    </p:spTree>
    <p:extLst>
      <p:ext uri="{BB962C8B-B14F-4D97-AF65-F5344CB8AC3E}">
        <p14:creationId xmlns:p14="http://schemas.microsoft.com/office/powerpoint/2010/main" val="181239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Pathway Designation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632486"/>
            <a:ext cx="9161255" cy="3724353"/>
          </a:xfrm>
        </p:spPr>
        <p:txBody>
          <a:bodyPr>
            <a:noAutofit/>
          </a:bodyPr>
          <a:lstStyle/>
          <a:p>
            <a:r>
              <a:rPr lang="en-US" sz="2200" dirty="0"/>
              <a:t>To be </a:t>
            </a:r>
            <a:r>
              <a:rPr lang="en-US" sz="2200" b="1" dirty="0"/>
              <a:t>implemented from Q1 2018</a:t>
            </a:r>
            <a:r>
              <a:rPr lang="en-US" sz="2200" dirty="0"/>
              <a:t>, subject to passage of legislation</a:t>
            </a:r>
          </a:p>
          <a:p>
            <a:r>
              <a:rPr lang="en-US" sz="2200" dirty="0"/>
              <a:t>Provisional review pathway </a:t>
            </a:r>
            <a:r>
              <a:rPr lang="en-US" sz="2200" b="1" dirty="0"/>
              <a:t>designations will be published </a:t>
            </a:r>
            <a:r>
              <a:rPr lang="en-US" sz="2200" dirty="0"/>
              <a:t>by TGA</a:t>
            </a:r>
          </a:p>
          <a:p>
            <a:pPr marL="457200" lvl="1" indent="0">
              <a:buNone/>
            </a:pPr>
            <a:r>
              <a:rPr lang="en-US" sz="2200" dirty="0" smtClean="0"/>
              <a:t>- Negative </a:t>
            </a:r>
            <a:r>
              <a:rPr lang="en-US" sz="2200" dirty="0"/>
              <a:t>designation decisions will </a:t>
            </a:r>
            <a:r>
              <a:rPr lang="en-US" sz="2200" dirty="0" smtClean="0"/>
              <a:t>only be </a:t>
            </a:r>
            <a:r>
              <a:rPr lang="en-US" sz="2200" dirty="0"/>
              <a:t>appealable by sponsor </a:t>
            </a:r>
          </a:p>
          <a:p>
            <a:r>
              <a:rPr lang="en-US" sz="2200" dirty="0"/>
              <a:t>Early clinical data may be based on </a:t>
            </a:r>
            <a:r>
              <a:rPr lang="en-US" sz="2200" b="1" dirty="0"/>
              <a:t>surrogate endpoints </a:t>
            </a:r>
            <a:r>
              <a:rPr lang="en-US" sz="2200" dirty="0"/>
              <a:t>rather than Phase III trials</a:t>
            </a:r>
          </a:p>
          <a:p>
            <a:pPr marL="457200" lvl="1" indent="0">
              <a:buNone/>
            </a:pPr>
            <a:r>
              <a:rPr lang="en-US" sz="2200" dirty="0" smtClean="0"/>
              <a:t>- Rolling </a:t>
            </a:r>
            <a:r>
              <a:rPr lang="en-US" sz="2200" dirty="0"/>
              <a:t>submissions of clinical data during review would be negotiated on a case-by-case basis</a:t>
            </a:r>
          </a:p>
          <a:p>
            <a:r>
              <a:rPr lang="en-US" sz="2200" b="1" dirty="0"/>
              <a:t>Review timeframes </a:t>
            </a:r>
            <a:r>
              <a:rPr lang="en-US" sz="2200" dirty="0"/>
              <a:t>will be </a:t>
            </a:r>
            <a:r>
              <a:rPr lang="en-US" sz="2200" dirty="0" smtClean="0"/>
              <a:t>the standard maximum period but </a:t>
            </a:r>
            <a:r>
              <a:rPr lang="en-US" sz="2200" dirty="0"/>
              <a:t>every effort will be made to complete reviews faster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434" y="6356839"/>
            <a:ext cx="16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BB0C9"/>
                </a:solidFill>
              </a:rPr>
              <a:t>#</a:t>
            </a:r>
            <a:r>
              <a:rPr lang="en-US" sz="1400" dirty="0" smtClean="0">
                <a:solidFill>
                  <a:srgbClr val="3BB0C9"/>
                </a:solidFill>
              </a:rPr>
              <a:t>PharmAus2017</a:t>
            </a:r>
            <a:endParaRPr lang="en-US" sz="1400" dirty="0">
              <a:solidFill>
                <a:srgbClr val="3BB0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4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Approval – proposed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0" y="2429288"/>
            <a:ext cx="9862930" cy="4238212"/>
          </a:xfrm>
        </p:spPr>
        <p:txBody>
          <a:bodyPr>
            <a:noAutofit/>
          </a:bodyPr>
          <a:lstStyle/>
          <a:p>
            <a:r>
              <a:rPr lang="en-US" sz="2200" dirty="0" smtClean="0"/>
              <a:t>Registration </a:t>
            </a:r>
            <a:r>
              <a:rPr lang="en-US" sz="2200" dirty="0"/>
              <a:t>granted for a </a:t>
            </a:r>
            <a:r>
              <a:rPr lang="en-US" sz="2200" b="1" dirty="0"/>
              <a:t>specified period </a:t>
            </a:r>
          </a:p>
          <a:p>
            <a:pPr marL="457200" lvl="1" indent="0">
              <a:buNone/>
            </a:pPr>
            <a:r>
              <a:rPr lang="en-US" sz="2200" dirty="0" smtClean="0"/>
              <a:t>- proposed </a:t>
            </a:r>
            <a:r>
              <a:rPr lang="en-US" sz="2200" dirty="0"/>
              <a:t>to be 2 years with maximum of 2 extensions</a:t>
            </a:r>
          </a:p>
          <a:p>
            <a:r>
              <a:rPr lang="en-US" sz="2200" dirty="0"/>
              <a:t>The registration </a:t>
            </a:r>
            <a:r>
              <a:rPr lang="en-US" sz="2200" b="1" dirty="0"/>
              <a:t>decision will take into account </a:t>
            </a:r>
            <a:r>
              <a:rPr lang="en-US" sz="2200" dirty="0"/>
              <a:t>whether:</a:t>
            </a:r>
          </a:p>
          <a:p>
            <a:pPr marL="457200" lvl="1" indent="0">
              <a:buNone/>
            </a:pPr>
            <a:r>
              <a:rPr lang="en-US" sz="2200" dirty="0" smtClean="0"/>
              <a:t>- there </a:t>
            </a:r>
            <a:r>
              <a:rPr lang="en-US" sz="2200" dirty="0"/>
              <a:t>is </a:t>
            </a:r>
            <a:r>
              <a:rPr lang="en-US" sz="2200" b="1" dirty="0"/>
              <a:t>sufficient evidence </a:t>
            </a:r>
            <a:r>
              <a:rPr lang="en-US" sz="2200" dirty="0"/>
              <a:t>that the benefit-risk balance is positive</a:t>
            </a:r>
          </a:p>
          <a:p>
            <a:pPr marL="457200" lvl="1" indent="0">
              <a:buNone/>
            </a:pPr>
            <a:r>
              <a:rPr lang="en-US" sz="2200" dirty="0" smtClean="0"/>
              <a:t>- there </a:t>
            </a:r>
            <a:r>
              <a:rPr lang="en-US" sz="2200" dirty="0"/>
              <a:t>is </a:t>
            </a:r>
            <a:r>
              <a:rPr lang="en-US" sz="2200" b="1" dirty="0"/>
              <a:t>promising evidence </a:t>
            </a:r>
            <a:r>
              <a:rPr lang="en-US" sz="2200" dirty="0"/>
              <a:t>that early availability of the medicine will provide a significant benefit to Australian patients with unmet clinical needs </a:t>
            </a:r>
          </a:p>
          <a:p>
            <a:pPr marL="457200" lvl="1" indent="0">
              <a:buNone/>
            </a:pPr>
            <a:r>
              <a:rPr lang="en-US" sz="2200" dirty="0" smtClean="0"/>
              <a:t>- sponsor </a:t>
            </a:r>
            <a:r>
              <a:rPr lang="en-US" sz="2200" dirty="0"/>
              <a:t>has </a:t>
            </a:r>
            <a:r>
              <a:rPr lang="en-US" sz="2200" b="1" dirty="0"/>
              <a:t>demonstrated capacity </a:t>
            </a:r>
            <a:r>
              <a:rPr lang="en-US" sz="2200" dirty="0"/>
              <a:t>to submit comprehensive clinical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data </a:t>
            </a:r>
            <a:r>
              <a:rPr lang="en-US" sz="2200" dirty="0"/>
              <a:t>on efficacy and safety </a:t>
            </a:r>
            <a:r>
              <a:rPr lang="en-US" sz="2200" b="1" dirty="0"/>
              <a:t>within </a:t>
            </a:r>
            <a:r>
              <a:rPr lang="en-US" sz="2200" dirty="0"/>
              <a:t>the</a:t>
            </a:r>
            <a:r>
              <a:rPr lang="en-US" sz="2200" b="1" dirty="0"/>
              <a:t> </a:t>
            </a:r>
            <a:r>
              <a:rPr lang="en-US" sz="2200" dirty="0" smtClean="0"/>
              <a:t>provisional registration timeframe</a:t>
            </a:r>
            <a:endParaRPr lang="en-US" sz="2200" dirty="0"/>
          </a:p>
          <a:p>
            <a:r>
              <a:rPr lang="en-US" sz="2200" dirty="0"/>
              <a:t>Sponsors may be able to obtain </a:t>
            </a:r>
            <a:r>
              <a:rPr lang="en-US" sz="2200" b="1" dirty="0"/>
              <a:t>full registration </a:t>
            </a:r>
            <a:r>
              <a:rPr lang="en-US" sz="2200" dirty="0"/>
              <a:t>when enough </a:t>
            </a:r>
            <a:r>
              <a:rPr lang="en-US" sz="2200" dirty="0" smtClean="0"/>
              <a:t>data </a:t>
            </a:r>
            <a:r>
              <a:rPr lang="en-US" sz="2200" dirty="0"/>
              <a:t>provided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434" y="6356839"/>
            <a:ext cx="1606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BB0C9"/>
                </a:solidFill>
              </a:rPr>
              <a:t>#</a:t>
            </a:r>
            <a:r>
              <a:rPr lang="en-US" sz="1400" dirty="0" smtClean="0">
                <a:solidFill>
                  <a:srgbClr val="3BB0C9"/>
                </a:solidFill>
              </a:rPr>
              <a:t>PharmAus2017</a:t>
            </a:r>
            <a:endParaRPr lang="en-US" sz="1400" dirty="0">
              <a:solidFill>
                <a:srgbClr val="3BB0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1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848</Words>
  <Application>Microsoft Macintosh PowerPoint</Application>
  <PresentationFormat>Custom</PresentationFormat>
  <Paragraphs>109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Reforms to Support Safe and Timely Access to Medicines</vt:lpstr>
      <vt:lpstr>TGA – Part of the Department of Health</vt:lpstr>
      <vt:lpstr>The Expert Panel Review of Medicines and Medical Devices Regulation</vt:lpstr>
      <vt:lpstr>Overarching Principles for Regulation as Endorsed by Government</vt:lpstr>
      <vt:lpstr>Expedited Pathways for Prescription Medicines</vt:lpstr>
      <vt:lpstr>Designation Process</vt:lpstr>
      <vt:lpstr>Priority Review – now in place</vt:lpstr>
      <vt:lpstr>Provisional Pathway Designation</vt:lpstr>
      <vt:lpstr>Provisional Approval – proposed conditions</vt:lpstr>
      <vt:lpstr>Overview of Provisional Approval Pathway</vt:lpstr>
      <vt:lpstr>Enhanced Postmarket Monitoring</vt:lpstr>
      <vt:lpstr>Enhanced Postmarket Monitoring</vt:lpstr>
      <vt:lpstr>Conclusion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Bonita Ayalon</cp:lastModifiedBy>
  <cp:revision>37</cp:revision>
  <dcterms:created xsi:type="dcterms:W3CDTF">2017-08-30T01:16:44Z</dcterms:created>
  <dcterms:modified xsi:type="dcterms:W3CDTF">2017-09-04T13:44:07Z</dcterms:modified>
</cp:coreProperties>
</file>