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63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8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A20"/>
    <a:srgbClr val="3BB0C9"/>
    <a:srgbClr val="732282"/>
    <a:srgbClr val="03880C"/>
    <a:srgbClr val="000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5"/>
    <p:restoredTop sz="94681"/>
  </p:normalViewPr>
  <p:slideViewPr>
    <p:cSldViewPr snapToGrid="0" snapToObjects="1">
      <p:cViewPr>
        <p:scale>
          <a:sx n="85" d="100"/>
          <a:sy n="85" d="100"/>
        </p:scale>
        <p:origin x="144" y="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2014-15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Health</c:v>
                </c:pt>
                <c:pt idx="1">
                  <c:v>Aged care</c:v>
                </c:pt>
                <c:pt idx="2">
                  <c:v>Age and Service Pensions</c:v>
                </c:pt>
                <c:pt idx="3">
                  <c:v>Other income support</c:v>
                </c:pt>
                <c:pt idx="4">
                  <c:v>Education</c:v>
                </c:pt>
                <c:pt idx="5">
                  <c:v>Defence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4.2</c:v>
                </c:pt>
                <c:pt idx="1">
                  <c:v>0.9</c:v>
                </c:pt>
                <c:pt idx="2">
                  <c:v>2.9</c:v>
                </c:pt>
                <c:pt idx="3">
                  <c:v>4.5</c:v>
                </c:pt>
                <c:pt idx="4">
                  <c:v>1.7</c:v>
                </c:pt>
                <c:pt idx="5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2054-55</c:v>
                </c:pt>
              </c:strCache>
            </c:strRef>
          </c:tx>
          <c:spPr>
            <a:solidFill>
              <a:srgbClr val="8907D9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Health</c:v>
                </c:pt>
                <c:pt idx="1">
                  <c:v>Aged care</c:v>
                </c:pt>
                <c:pt idx="2">
                  <c:v>Age and Service Pensions</c:v>
                </c:pt>
                <c:pt idx="3">
                  <c:v>Other income support</c:v>
                </c:pt>
                <c:pt idx="4">
                  <c:v>Education</c:v>
                </c:pt>
                <c:pt idx="5">
                  <c:v>Defence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5.5</c:v>
                </c:pt>
                <c:pt idx="1">
                  <c:v>1.7</c:v>
                </c:pt>
                <c:pt idx="2">
                  <c:v>2.7</c:v>
                </c:pt>
                <c:pt idx="3">
                  <c:v>3.2</c:v>
                </c:pt>
                <c:pt idx="4">
                  <c:v>1.0</c:v>
                </c:pt>
                <c:pt idx="5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769520"/>
        <c:axId val="993773552"/>
      </c:barChart>
      <c:catAx>
        <c:axId val="99376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3773552"/>
        <c:crosses val="autoZero"/>
        <c:auto val="1"/>
        <c:lblAlgn val="ctr"/>
        <c:lblOffset val="100"/>
        <c:noMultiLvlLbl val="0"/>
      </c:catAx>
      <c:valAx>
        <c:axId val="993773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AU" sz="1400" dirty="0" err="1" smtClean="0"/>
                  <a:t>Percent</a:t>
                </a:r>
                <a:r>
                  <a:rPr lang="en-AU" sz="1400" baseline="0" dirty="0" smtClean="0"/>
                  <a:t> of GDP</a:t>
                </a:r>
                <a:endParaRPr lang="en-AU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3769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B801E-964B-894B-93EB-A10AB3B741E8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60F55-6A37-3844-8B34-B2CEF24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60F55-6A37-3844-8B34-B2CEF24C7E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2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 for speaker </a:t>
            </a:r>
            <a:r>
              <a:rPr lang="mr-IN" dirty="0" smtClean="0"/>
              <a:t>–</a:t>
            </a:r>
            <a:r>
              <a:rPr lang="en-US" dirty="0" smtClean="0"/>
              <a:t> are these handouts?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60F55-6A37-3844-8B34-B2CEF24C7E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 for speaker </a:t>
            </a:r>
            <a:r>
              <a:rPr lang="mr-IN" dirty="0" smtClean="0"/>
              <a:t>–</a:t>
            </a:r>
            <a:r>
              <a:rPr lang="en-US" dirty="0" smtClean="0"/>
              <a:t> are these handouts?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60F55-6A37-3844-8B34-B2CEF24C7E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7850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5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5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0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1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3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3BB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5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490870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6986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3BB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7322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732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3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490870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6986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7322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732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7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F79A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F79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3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490870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6986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F79A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F79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4" r:id="rId5"/>
    <p:sldLayoutId id="2147483662" r:id="rId6"/>
    <p:sldLayoutId id="2147483665" r:id="rId7"/>
    <p:sldLayoutId id="2147483663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anton"/>
          <a:ea typeface="+mj-ea"/>
          <a:cs typeface="Panton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Panton"/>
          <a:ea typeface="+mn-ea"/>
          <a:cs typeface="Panton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Panton"/>
          <a:ea typeface="+mn-ea"/>
          <a:cs typeface="Panton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Panton"/>
          <a:ea typeface="+mn-ea"/>
          <a:cs typeface="Panton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anton"/>
          <a:ea typeface="+mn-ea"/>
          <a:cs typeface="Panton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anton"/>
          <a:ea typeface="+mn-ea"/>
          <a:cs typeface="Panto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Excel_97_-_2004_Worksheet2.xls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Valuing Healthcare: Measuring What Matters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81110"/>
          </a:xfrm>
        </p:spPr>
        <p:txBody>
          <a:bodyPr>
            <a:normAutofit/>
          </a:bodyPr>
          <a:lstStyle/>
          <a:p>
            <a:r>
              <a:rPr lang="en-US" dirty="0" smtClean="0"/>
              <a:t>Professor Deborah Schofield</a:t>
            </a:r>
          </a:p>
          <a:p>
            <a:r>
              <a:rPr lang="en-US" dirty="0" smtClean="0"/>
              <a:t>Chair of Health Economics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Dr</a:t>
            </a:r>
            <a:r>
              <a:rPr lang="en-US" sz="1600" dirty="0" smtClean="0"/>
              <a:t> Michelle </a:t>
            </a:r>
            <a:r>
              <a:rPr lang="en-US" sz="1600" dirty="0" err="1" smtClean="0"/>
              <a:t>Cunich</a:t>
            </a:r>
            <a:r>
              <a:rPr lang="en-US" sz="1600" dirty="0" smtClean="0"/>
              <a:t>, </a:t>
            </a:r>
            <a:r>
              <a:rPr lang="en-US" sz="1600" dirty="0" err="1" smtClean="0"/>
              <a:t>Ms</a:t>
            </a:r>
            <a:r>
              <a:rPr lang="en-US" sz="1600" dirty="0" smtClean="0"/>
              <a:t> Sarah West, </a:t>
            </a:r>
            <a:r>
              <a:rPr lang="en-US" sz="1600" dirty="0" err="1" smtClean="0"/>
              <a:t>Dr</a:t>
            </a:r>
            <a:r>
              <a:rPr lang="en-US" sz="1600" dirty="0" smtClean="0"/>
              <a:t> </a:t>
            </a:r>
            <a:r>
              <a:rPr lang="en-US" sz="1600" dirty="0" err="1" smtClean="0"/>
              <a:t>Rupendra</a:t>
            </a:r>
            <a:r>
              <a:rPr lang="en-US" sz="1600" dirty="0" smtClean="0"/>
              <a:t> </a:t>
            </a:r>
            <a:r>
              <a:rPr lang="en-US" sz="1600" dirty="0" err="1" smtClean="0"/>
              <a:t>Shrestha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Faculty of Pharmacy</a:t>
            </a:r>
            <a:br>
              <a:rPr lang="en-US" sz="1600" dirty="0" smtClean="0"/>
            </a:br>
            <a:r>
              <a:rPr lang="en-US" sz="1600" dirty="0" smtClean="0"/>
              <a:t>The University of Sydney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32642" y="6339254"/>
            <a:ext cx="163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</a:t>
            </a:r>
            <a:r>
              <a:rPr lang="en-US" sz="1400" dirty="0" smtClean="0">
                <a:solidFill>
                  <a:schemeClr val="bg1"/>
                </a:solidFill>
              </a:rPr>
              <a:t>PharmAus2017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055384"/>
            <a:ext cx="986293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 Productivity and Activity Impairment Questionnaire</a:t>
            </a:r>
            <a:r>
              <a:rPr lang="en-US" b="1" dirty="0" smtClean="0"/>
              <a:t>:</a:t>
            </a:r>
            <a:r>
              <a:rPr lang="en-AU" dirty="0" smtClean="0"/>
              <a:t> </a:t>
            </a:r>
            <a:r>
              <a:rPr lang="en-US" b="1" dirty="0" smtClean="0"/>
              <a:t>Specific </a:t>
            </a:r>
            <a:r>
              <a:rPr lang="en-US" b="1" dirty="0"/>
              <a:t>Health Problem </a:t>
            </a:r>
            <a:r>
              <a:rPr lang="en-US" b="1" dirty="0" smtClean="0"/>
              <a:t>V2.0 (</a:t>
            </a:r>
            <a:r>
              <a:rPr lang="en-US" b="1" dirty="0"/>
              <a:t>WPAI:SHP)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540000"/>
            <a:ext cx="10835601" cy="4065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following questions ask about the effect of your PROBLEM on your ability to work 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perform regular activities. </a:t>
            </a:r>
            <a:r>
              <a:rPr lang="en-US" sz="1800" i="1" dirty="0" smtClean="0"/>
              <a:t>Please </a:t>
            </a:r>
            <a:r>
              <a:rPr lang="en-US" sz="1800" i="1" dirty="0"/>
              <a:t>fill in the blanks or circle a number, as indicated.</a:t>
            </a:r>
            <a:endParaRPr lang="en-AU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Are you currently employed (working for pay)? 	</a:t>
            </a:r>
            <a:r>
              <a:rPr lang="en-US" sz="1800" dirty="0" smtClean="0"/>
              <a:t>_____NO </a:t>
            </a:r>
            <a:r>
              <a:rPr lang="en-US" sz="1800" dirty="0"/>
              <a:t>___ YES</a:t>
            </a:r>
            <a:br>
              <a:rPr lang="en-US" sz="1800" dirty="0"/>
            </a:br>
            <a:r>
              <a:rPr lang="en-US" sz="1800" i="1" dirty="0" smtClean="0"/>
              <a:t>If </a:t>
            </a:r>
            <a:r>
              <a:rPr lang="en-US" sz="1800" i="1" dirty="0"/>
              <a:t>NO, check “NO” and skip to question 6</a:t>
            </a:r>
            <a:r>
              <a:rPr lang="en-US" sz="1800" i="1" dirty="0" smtClean="0"/>
              <a:t>.</a:t>
            </a:r>
            <a:endParaRPr lang="en-AU" sz="1800" dirty="0" smtClean="0"/>
          </a:p>
          <a:p>
            <a:pPr marL="0" indent="0">
              <a:buNone/>
            </a:pPr>
            <a:r>
              <a:rPr lang="en-US" sz="1800" dirty="0" smtClean="0"/>
              <a:t>The next questions are about the </a:t>
            </a:r>
            <a:r>
              <a:rPr lang="en-US" sz="1800" b="1" dirty="0" smtClean="0"/>
              <a:t>past seven days</a:t>
            </a:r>
            <a:r>
              <a:rPr lang="en-US" sz="1800" dirty="0" smtClean="0"/>
              <a:t>, not including today.	</a:t>
            </a:r>
            <a:endParaRPr lang="en-AU" sz="1800" dirty="0" smtClean="0"/>
          </a:p>
          <a:p>
            <a:pPr marL="0" indent="0">
              <a:buNone/>
            </a:pPr>
            <a:r>
              <a:rPr lang="en-US" sz="1800" dirty="0" smtClean="0"/>
              <a:t>During </a:t>
            </a:r>
            <a:r>
              <a:rPr lang="en-US" sz="1800" dirty="0"/>
              <a:t>the past seven days, how many hours did you miss from work because of</a:t>
            </a:r>
            <a:r>
              <a:rPr lang="en-US" sz="1800" u="sng" dirty="0"/>
              <a:t> </a:t>
            </a:r>
            <a:r>
              <a:rPr lang="en-US" sz="1800" dirty="0"/>
              <a:t>problems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u="sng" dirty="0" smtClean="0"/>
              <a:t>associated with </a:t>
            </a:r>
            <a:r>
              <a:rPr lang="en-US" sz="1800" u="sng" dirty="0"/>
              <a:t>your PROBLEM</a:t>
            </a:r>
            <a:r>
              <a:rPr lang="en-US" sz="1800" dirty="0"/>
              <a:t>? </a:t>
            </a:r>
            <a:r>
              <a:rPr lang="en-US" sz="1800" i="1" dirty="0" smtClean="0"/>
              <a:t>Include </a:t>
            </a:r>
            <a:r>
              <a:rPr lang="en-US" sz="1800" i="1" dirty="0"/>
              <a:t>hours you missed on sick days, times you went in 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late</a:t>
            </a:r>
            <a:r>
              <a:rPr lang="en-US" sz="1800" i="1" dirty="0"/>
              <a:t>, left early, etc., </a:t>
            </a:r>
            <a:r>
              <a:rPr lang="en-US" sz="1800" i="1" dirty="0" smtClean="0"/>
              <a:t>because </a:t>
            </a:r>
            <a:r>
              <a:rPr lang="en-US" sz="1800" i="1" dirty="0"/>
              <a:t>of your PROBLEM.  </a:t>
            </a:r>
            <a:r>
              <a:rPr lang="en-US" sz="1800" i="1" dirty="0" smtClean="0"/>
              <a:t>Do </a:t>
            </a:r>
            <a:r>
              <a:rPr lang="en-US" sz="1800" i="1" dirty="0"/>
              <a:t>not include </a:t>
            </a:r>
            <a:r>
              <a:rPr lang="en-US" sz="1800" i="1" dirty="0" smtClean="0"/>
              <a:t>time </a:t>
            </a:r>
            <a:r>
              <a:rPr lang="en-US" sz="1800" i="1" dirty="0"/>
              <a:t>you missed to participate 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in </a:t>
            </a:r>
            <a:r>
              <a:rPr lang="en-US" sz="1800" i="1" dirty="0"/>
              <a:t>this study.</a:t>
            </a:r>
            <a:br>
              <a:rPr lang="en-US" sz="1800" i="1" dirty="0"/>
            </a:b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800" i="1" dirty="0"/>
              <a:t>_____</a:t>
            </a:r>
            <a:r>
              <a:rPr lang="en-US" sz="1800" dirty="0"/>
              <a:t> </a:t>
            </a:r>
            <a:r>
              <a:rPr lang="en-US" sz="1800" dirty="0" smtClean="0"/>
              <a:t>HOURS</a:t>
            </a:r>
            <a:endParaRPr lang="en-A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055384"/>
            <a:ext cx="986293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 Productivity and Activity Impairment Questionnaire</a:t>
            </a:r>
            <a:r>
              <a:rPr lang="en-US" b="1" dirty="0" smtClean="0"/>
              <a:t>:</a:t>
            </a:r>
            <a:r>
              <a:rPr lang="en-AU" dirty="0" smtClean="0"/>
              <a:t> </a:t>
            </a:r>
            <a:r>
              <a:rPr lang="en-US" b="1" dirty="0" smtClean="0"/>
              <a:t>Specific </a:t>
            </a:r>
            <a:r>
              <a:rPr lang="en-US" b="1" dirty="0"/>
              <a:t>Health Problem </a:t>
            </a:r>
            <a:r>
              <a:rPr lang="en-US" b="1" dirty="0" smtClean="0"/>
              <a:t>V2.0 (</a:t>
            </a:r>
            <a:r>
              <a:rPr lang="en-US" b="1" dirty="0"/>
              <a:t>WPAI:SHP)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380947"/>
            <a:ext cx="10835601" cy="4224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>During the past seven days, how many hours did you miss from work because of any other </a:t>
            </a:r>
            <a:br>
              <a:rPr lang="en-US" sz="1800" dirty="0" smtClean="0"/>
            </a:br>
            <a:r>
              <a:rPr lang="en-US" sz="1800" dirty="0" smtClean="0"/>
              <a:t>reason, such as vacation, holidays, time off to participate in this study?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_____HOURS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During the past seven days, how many hours did you actually work?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_____HOURS </a:t>
            </a:r>
            <a:r>
              <a:rPr lang="en-US" sz="1800" i="1" dirty="0" smtClean="0"/>
              <a:t> (If “0”, skip to question 6.)</a:t>
            </a:r>
            <a:endParaRPr lang="en-A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 Activity Limitations Survey (WALS)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17394" r="10078" b="14160"/>
          <a:stretch/>
        </p:blipFill>
        <p:spPr bwMode="auto">
          <a:xfrm>
            <a:off x="2264342" y="2449803"/>
            <a:ext cx="7663316" cy="440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Limitations Questionnaire (WLQ)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26122" r="25456" b="11003"/>
          <a:stretch/>
        </p:blipFill>
        <p:spPr bwMode="auto">
          <a:xfrm>
            <a:off x="3467824" y="2457586"/>
            <a:ext cx="5256352" cy="42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Productivity Measure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75856" y="2465294"/>
            <a:ext cx="2664296" cy="609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latin typeface="Panton"/>
                <a:cs typeface="Panton"/>
              </a:rPr>
              <a:t>Are you in paid employment ?</a:t>
            </a:r>
            <a:endParaRPr lang="en-AU" sz="1400" b="1" dirty="0">
              <a:latin typeface="Panton"/>
              <a:cs typeface="Panton"/>
            </a:endParaRPr>
          </a:p>
        </p:txBody>
      </p:sp>
      <p:cxnSp>
        <p:nvCxnSpPr>
          <p:cNvPr id="6" name="Straight Arrow Connector 5"/>
          <p:cNvCxnSpPr>
            <a:stCxn id="5" idx="4"/>
          </p:cNvCxnSpPr>
          <p:nvPr/>
        </p:nvCxnSpPr>
        <p:spPr>
          <a:xfrm flipH="1">
            <a:off x="1907540" y="3074340"/>
            <a:ext cx="2700464" cy="144523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81303" y="3074340"/>
            <a:ext cx="3221573" cy="373588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1520" y="3248746"/>
            <a:ext cx="2448272" cy="683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Panton"/>
                <a:cs typeface="Panton"/>
              </a:rPr>
              <a:t>What are your </a:t>
            </a:r>
            <a:r>
              <a:rPr lang="en-AU" sz="1400" dirty="0" err="1" smtClean="0">
                <a:latin typeface="Panton"/>
                <a:cs typeface="Panton"/>
              </a:rPr>
              <a:t>ususal</a:t>
            </a:r>
            <a:r>
              <a:rPr lang="en-AU" sz="1400" dirty="0" smtClean="0">
                <a:latin typeface="Panton"/>
                <a:cs typeface="Panton"/>
              </a:rPr>
              <a:t> hours of weekly work?</a:t>
            </a:r>
            <a:endParaRPr lang="en-AU" sz="1400" dirty="0">
              <a:latin typeface="Panton"/>
              <a:cs typeface="Panto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5127" y="3356871"/>
            <a:ext cx="2088401" cy="676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Panton"/>
                <a:cs typeface="Panton"/>
              </a:rPr>
              <a:t>What is your main reason for this? </a:t>
            </a:r>
            <a:br>
              <a:rPr lang="en-AU" sz="1400" dirty="0" smtClean="0">
                <a:latin typeface="Panton"/>
                <a:cs typeface="Panton"/>
              </a:rPr>
            </a:br>
            <a:r>
              <a:rPr lang="en-AU" sz="1400" dirty="0" err="1" smtClean="0">
                <a:latin typeface="Panton"/>
                <a:cs typeface="Panton"/>
              </a:rPr>
              <a:t>eg</a:t>
            </a:r>
            <a:r>
              <a:rPr lang="en-AU" sz="1400" dirty="0" smtClean="0">
                <a:latin typeface="Panton"/>
                <a:cs typeface="Panton"/>
              </a:rPr>
              <a:t>. ill health</a:t>
            </a:r>
            <a:endParaRPr lang="en-AU" sz="1400" dirty="0">
              <a:latin typeface="Panton"/>
              <a:cs typeface="Panto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3425764"/>
            <a:ext cx="61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If part</a:t>
            </a:r>
          </a:p>
          <a:p>
            <a:r>
              <a:rPr lang="en-AU" sz="1200" b="1" dirty="0" smtClean="0"/>
              <a:t> time</a:t>
            </a:r>
            <a:endParaRPr lang="en-AU" sz="1200" b="1" dirty="0"/>
          </a:p>
        </p:txBody>
      </p:sp>
      <p:sp>
        <p:nvSpPr>
          <p:cNvPr id="11" name="TextBox 10"/>
          <p:cNvSpPr txBox="1"/>
          <p:nvPr/>
        </p:nvSpPr>
        <p:spPr>
          <a:xfrm rot="21065015">
            <a:off x="2564641" y="2806609"/>
            <a:ext cx="58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Yes</a:t>
            </a:r>
            <a:endParaRPr lang="en-AU" b="1" dirty="0"/>
          </a:p>
        </p:txBody>
      </p:sp>
      <p:sp>
        <p:nvSpPr>
          <p:cNvPr id="12" name="TextBox 11"/>
          <p:cNvSpPr txBox="1"/>
          <p:nvPr/>
        </p:nvSpPr>
        <p:spPr>
          <a:xfrm rot="609533">
            <a:off x="6218654" y="294813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No</a:t>
            </a:r>
            <a:endParaRPr lang="en-AU" b="1" dirty="0"/>
          </a:p>
        </p:txBody>
      </p:sp>
      <p:sp>
        <p:nvSpPr>
          <p:cNvPr id="13" name="Oval 12"/>
          <p:cNvSpPr/>
          <p:nvPr/>
        </p:nvSpPr>
        <p:spPr>
          <a:xfrm>
            <a:off x="170880" y="3973760"/>
            <a:ext cx="2448272" cy="567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Panton"/>
                <a:cs typeface="Panton"/>
              </a:rPr>
              <a:t>What is </a:t>
            </a:r>
            <a:br>
              <a:rPr lang="en-AU" sz="1400" dirty="0" smtClean="0">
                <a:latin typeface="Panton"/>
                <a:cs typeface="Panton"/>
              </a:rPr>
            </a:br>
            <a:r>
              <a:rPr lang="en-AU" sz="1400" dirty="0" smtClean="0">
                <a:latin typeface="Panton"/>
                <a:cs typeface="Panton"/>
              </a:rPr>
              <a:t>your current annual salary?</a:t>
            </a:r>
            <a:endParaRPr lang="en-AU" sz="1400" dirty="0">
              <a:latin typeface="Panton"/>
              <a:cs typeface="Panto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0720" y="4630853"/>
            <a:ext cx="2448272" cy="79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Have you taken </a:t>
            </a:r>
            <a:br>
              <a:rPr lang="en-AU" sz="1200" dirty="0" smtClean="0">
                <a:latin typeface="Panton"/>
                <a:cs typeface="Panton"/>
              </a:rPr>
            </a:br>
            <a:r>
              <a:rPr lang="en-AU" sz="1200" dirty="0" smtClean="0">
                <a:latin typeface="Panton"/>
                <a:cs typeface="Panton"/>
              </a:rPr>
              <a:t>a lower paid job due to your [osteoarthritis]?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3368" y="4696740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What was the size of your pay cut?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99792" y="5285920"/>
            <a:ext cx="31683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Have you taken any time off due to your [osteoarthritis] in the last [four] weeks?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3496" y="5568314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How many hours did you take off in total?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3496" y="6156532"/>
            <a:ext cx="3453444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How was the cost of these hours covered? </a:t>
            </a:r>
            <a:r>
              <a:rPr lang="en-AU" sz="1200" dirty="0" err="1" smtClean="0">
                <a:latin typeface="Panton"/>
                <a:cs typeface="Panton"/>
              </a:rPr>
              <a:t>eg</a:t>
            </a:r>
            <a:r>
              <a:rPr lang="en-AU" sz="1200" dirty="0" smtClean="0">
                <a:latin typeface="Panton"/>
                <a:cs typeface="Panton"/>
              </a:rPr>
              <a:t>. paid sick leave, unpaid leave, workers comp, other</a:t>
            </a:r>
            <a:endParaRPr lang="en-AU" sz="1200" dirty="0">
              <a:latin typeface="Panton"/>
              <a:cs typeface="Panto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19152" y="5053357"/>
            <a:ext cx="504056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11072" y="3670797"/>
            <a:ext cx="654056" cy="2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96066" y="5962764"/>
            <a:ext cx="2337430" cy="16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96066" y="5861984"/>
            <a:ext cx="0" cy="648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396066" y="6510315"/>
            <a:ext cx="233743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3411" y="4777832"/>
            <a:ext cx="578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If yes</a:t>
            </a:r>
          </a:p>
        </p:txBody>
      </p:sp>
    </p:spTree>
    <p:extLst>
      <p:ext uri="{BB962C8B-B14F-4D97-AF65-F5344CB8AC3E}">
        <p14:creationId xmlns:p14="http://schemas.microsoft.com/office/powerpoint/2010/main" val="12808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Productivity Measure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15376" y="2469504"/>
            <a:ext cx="26642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Are you in paid </a:t>
            </a:r>
            <a:r>
              <a:rPr lang="en-AU" sz="1100" dirty="0" smtClean="0">
                <a:latin typeface="Panton"/>
                <a:cs typeface="Panton"/>
              </a:rPr>
              <a:t>employment</a:t>
            </a:r>
            <a:r>
              <a:rPr lang="en-AU" sz="1200" dirty="0" smtClean="0">
                <a:latin typeface="Panton"/>
                <a:cs typeface="Panton"/>
              </a:rPr>
              <a:t> ?</a:t>
            </a:r>
            <a:endParaRPr lang="en-AU" sz="1200" dirty="0">
              <a:latin typeface="Panton"/>
              <a:cs typeface="Panton"/>
            </a:endParaRP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1490870" y="2721532"/>
            <a:ext cx="1724506" cy="400388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78881" y="2669519"/>
            <a:ext cx="1821755" cy="452401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98144" y="3062713"/>
            <a:ext cx="27359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Are you seeking employment?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6875" y="3062713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What is your main reason for this? </a:t>
            </a:r>
            <a:r>
              <a:rPr lang="en-AU" sz="1200" dirty="0" err="1" smtClean="0">
                <a:latin typeface="Panton"/>
                <a:cs typeface="Panton"/>
              </a:rPr>
              <a:t>eg</a:t>
            </a:r>
            <a:r>
              <a:rPr lang="en-AU" sz="1200" dirty="0" smtClean="0">
                <a:latin typeface="Panton"/>
                <a:cs typeface="Panton"/>
              </a:rPr>
              <a:t>. ill health</a:t>
            </a:r>
            <a:endParaRPr lang="en-AU" sz="1200" dirty="0">
              <a:latin typeface="Panton"/>
              <a:cs typeface="Panto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96247" y="3290520"/>
            <a:ext cx="1001918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609533">
            <a:off x="6466073" y="2528088"/>
            <a:ext cx="4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 rot="21065015">
            <a:off x="2172240" y="2573759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Yes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6524204" y="3013521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If no</a:t>
            </a:r>
          </a:p>
        </p:txBody>
      </p:sp>
      <p:sp>
        <p:nvSpPr>
          <p:cNvPr id="25" name="Oval 24"/>
          <p:cNvSpPr/>
          <p:nvPr/>
        </p:nvSpPr>
        <p:spPr>
          <a:xfrm>
            <a:off x="7371512" y="3548837"/>
            <a:ext cx="273600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How long has it been since you last worked?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71512" y="4052667"/>
            <a:ext cx="2736000" cy="684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What was your previously weekly income in your last paid job?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18396" y="4823219"/>
            <a:ext cx="2906906" cy="684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What was your previously weekly income before you developed [osteoarthritis]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39285" y="5606305"/>
            <a:ext cx="27359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Do you receive any social security payments?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8587" y="5725857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What type of payments do you receive?</a:t>
            </a:r>
            <a:endParaRPr lang="en-AU" sz="1200" dirty="0">
              <a:latin typeface="Panton"/>
              <a:cs typeface="Panto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64947" y="6308351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Panton"/>
                <a:cs typeface="Panton"/>
              </a:rPr>
              <a:t>How much are your total social security payments per fortnight?</a:t>
            </a:r>
            <a:endParaRPr lang="en-AU" sz="1200" dirty="0">
              <a:latin typeface="Panton"/>
              <a:cs typeface="Panton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827447" y="6038353"/>
            <a:ext cx="6" cy="572739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</p:cNvCxnSpPr>
          <p:nvPr/>
        </p:nvCxnSpPr>
        <p:spPr>
          <a:xfrm>
            <a:off x="6429243" y="6560379"/>
            <a:ext cx="2398210" cy="25356"/>
          </a:xfrm>
          <a:prstGeom prst="straightConnector1">
            <a:avLst/>
          </a:prstGeom>
          <a:ln w="28575" cmpd="sng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20795" y="6109220"/>
            <a:ext cx="2806652" cy="0"/>
          </a:xfrm>
          <a:prstGeom prst="straightConnector1">
            <a:avLst/>
          </a:prstGeom>
          <a:ln w="28575" cmpd="sng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Recommend use of other existing instruments (</a:t>
            </a:r>
            <a:r>
              <a:rPr lang="en-US" sz="2000" dirty="0" err="1"/>
              <a:t>eg</a:t>
            </a:r>
            <a:r>
              <a:rPr lang="en-US" sz="2000" dirty="0"/>
              <a:t>. WPAI) if </a:t>
            </a:r>
            <a:r>
              <a:rPr lang="en-US" sz="2000" dirty="0" err="1"/>
              <a:t>presenteeism</a:t>
            </a:r>
            <a:r>
              <a:rPr lang="en-US" sz="2000" dirty="0"/>
              <a:t> to be mentioned</a:t>
            </a:r>
          </a:p>
          <a:p>
            <a:r>
              <a:rPr lang="en-US" sz="2000" dirty="0"/>
              <a:t>Lifetime economic impacts to be </a:t>
            </a:r>
            <a:r>
              <a:rPr lang="en-US" sz="2000" dirty="0" err="1"/>
              <a:t>modelled</a:t>
            </a:r>
            <a:endParaRPr lang="en-US" sz="2000" dirty="0"/>
          </a:p>
          <a:p>
            <a:r>
              <a:rPr lang="en-US" sz="2000" dirty="0"/>
              <a:t>Lost income tax revenues to be imputed through data linkage/</a:t>
            </a:r>
            <a:r>
              <a:rPr lang="en-US" sz="2000" dirty="0" err="1"/>
              <a:t>microsimulation</a:t>
            </a:r>
            <a:endParaRPr lang="en-US" sz="2000" dirty="0"/>
          </a:p>
          <a:p>
            <a:r>
              <a:rPr lang="en-US" sz="2000" dirty="0"/>
              <a:t>Lost GDP to </a:t>
            </a:r>
            <a:r>
              <a:rPr lang="en-US" sz="2000" dirty="0" err="1" smtClean="0"/>
              <a:t>modelled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296" y="1225208"/>
            <a:ext cx="9263158" cy="1325563"/>
          </a:xfrm>
        </p:spPr>
        <p:txBody>
          <a:bodyPr/>
          <a:lstStyle/>
          <a:p>
            <a:r>
              <a:rPr lang="en-US" dirty="0" smtClean="0"/>
              <a:t>A Vision of the Future: </a:t>
            </a:r>
            <a:br>
              <a:rPr lang="en-US" dirty="0" smtClean="0"/>
            </a:br>
            <a:r>
              <a:rPr lang="en-US" dirty="0" smtClean="0"/>
              <a:t>Value Measured in the Frontiers of Medicine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" b="-1"/>
          <a:stretch/>
        </p:blipFill>
        <p:spPr bwMode="auto">
          <a:xfrm>
            <a:off x="2738795" y="2484160"/>
            <a:ext cx="6714411" cy="40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236788"/>
            <a:ext cx="10161839" cy="1325563"/>
          </a:xfrm>
        </p:spPr>
        <p:txBody>
          <a:bodyPr>
            <a:normAutofit/>
          </a:bodyPr>
          <a:lstStyle/>
          <a:p>
            <a:r>
              <a:rPr lang="en-US" dirty="0"/>
              <a:t>Cost-effectiveness of </a:t>
            </a:r>
            <a:r>
              <a:rPr lang="en-US" dirty="0" smtClean="0"/>
              <a:t>Singleton Whole </a:t>
            </a:r>
            <a:r>
              <a:rPr lang="en-US" dirty="0" err="1" smtClean="0"/>
              <a:t>Exome</a:t>
            </a:r>
            <a:r>
              <a:rPr lang="en-US" dirty="0" smtClean="0"/>
              <a:t> Sequencing Compared </a:t>
            </a:r>
            <a:r>
              <a:rPr lang="en-US" dirty="0"/>
              <a:t>with </a:t>
            </a:r>
            <a:r>
              <a:rPr lang="en-US" dirty="0" smtClean="0"/>
              <a:t>Standard </a:t>
            </a:r>
            <a:r>
              <a:rPr lang="en-US" dirty="0"/>
              <a:t>D</a:t>
            </a:r>
            <a:r>
              <a:rPr lang="en-US" dirty="0" smtClean="0"/>
              <a:t>iagnostic Care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0870" y="2431045"/>
            <a:ext cx="9804607" cy="165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732282"/>
                </a:solidFill>
                <a:latin typeface="Panton"/>
                <a:cs typeface="Panton"/>
              </a:rPr>
              <a:t>Under review </a:t>
            </a:r>
            <a:r>
              <a:rPr lang="en-US" sz="2000" dirty="0" err="1">
                <a:solidFill>
                  <a:srgbClr val="732282"/>
                </a:solidFill>
                <a:latin typeface="Panton"/>
                <a:cs typeface="Panton"/>
              </a:rPr>
              <a:t>Zornitza</a:t>
            </a:r>
            <a:r>
              <a:rPr lang="en-US" sz="2000" dirty="0">
                <a:solidFill>
                  <a:srgbClr val="732282"/>
                </a:solidFill>
                <a:latin typeface="Panton"/>
                <a:cs typeface="Panton"/>
              </a:rPr>
              <a:t> Stark, Deborah Schofield, </a:t>
            </a:r>
            <a:r>
              <a:rPr lang="en-US" sz="2000" dirty="0" err="1">
                <a:solidFill>
                  <a:srgbClr val="732282"/>
                </a:solidFill>
                <a:latin typeface="Panton"/>
                <a:cs typeface="Panton"/>
              </a:rPr>
              <a:t>Khurshid</a:t>
            </a:r>
            <a:r>
              <a:rPr lang="en-US" sz="2000" dirty="0">
                <a:solidFill>
                  <a:srgbClr val="732282"/>
                </a:solidFill>
                <a:latin typeface="Panton"/>
                <a:cs typeface="Panton"/>
              </a:rPr>
              <a:t> </a:t>
            </a:r>
            <a:r>
              <a:rPr lang="en-US" sz="2000" dirty="0" err="1">
                <a:solidFill>
                  <a:srgbClr val="732282"/>
                </a:solidFill>
                <a:latin typeface="Panton"/>
                <a:cs typeface="Panton"/>
              </a:rPr>
              <a:t>Alam</a:t>
            </a:r>
            <a:r>
              <a:rPr lang="en-US" sz="2000" dirty="0">
                <a:solidFill>
                  <a:srgbClr val="732282"/>
                </a:solidFill>
                <a:latin typeface="Panton"/>
                <a:cs typeface="Panton"/>
              </a:rPr>
              <a:t>, Bill Wilson, </a:t>
            </a:r>
            <a:r>
              <a:rPr lang="en-US" sz="2000" dirty="0" err="1">
                <a:solidFill>
                  <a:srgbClr val="732282"/>
                </a:solidFill>
                <a:latin typeface="Panton"/>
                <a:cs typeface="Panton"/>
              </a:rPr>
              <a:t>Nessie</a:t>
            </a:r>
            <a:r>
              <a:rPr lang="en-US" sz="2000" dirty="0">
                <a:solidFill>
                  <a:srgbClr val="732282"/>
                </a:solidFill>
                <a:latin typeface="Panton"/>
                <a:cs typeface="Panton"/>
              </a:rPr>
              <a:t> </a:t>
            </a:r>
            <a:r>
              <a:rPr lang="en-US" sz="2000" dirty="0" err="1">
                <a:solidFill>
                  <a:srgbClr val="732282"/>
                </a:solidFill>
                <a:latin typeface="Panton"/>
                <a:cs typeface="Panton"/>
              </a:rPr>
              <a:t>Mupfeki</a:t>
            </a:r>
            <a:r>
              <a:rPr lang="en-US" sz="2000" dirty="0">
                <a:solidFill>
                  <a:srgbClr val="732282"/>
                </a:solidFill>
                <a:latin typeface="Panton"/>
                <a:cs typeface="Panton"/>
              </a:rPr>
              <a:t>, Ivan </a:t>
            </a:r>
            <a:r>
              <a:rPr lang="en-US" sz="2000" dirty="0" err="1">
                <a:solidFill>
                  <a:srgbClr val="732282"/>
                </a:solidFill>
                <a:latin typeface="Panton"/>
                <a:cs typeface="Panton"/>
              </a:rPr>
              <a:t>Macciocca</a:t>
            </a:r>
            <a:r>
              <a:rPr lang="en-US" sz="2000" dirty="0">
                <a:solidFill>
                  <a:srgbClr val="732282"/>
                </a:solidFill>
                <a:latin typeface="Panton"/>
                <a:cs typeface="Panton"/>
              </a:rPr>
              <a:t>, </a:t>
            </a:r>
            <a:r>
              <a:rPr lang="en-US" sz="2000" dirty="0" err="1">
                <a:solidFill>
                  <a:srgbClr val="732282"/>
                </a:solidFill>
                <a:latin typeface="Panton"/>
                <a:cs typeface="Panton"/>
              </a:rPr>
              <a:t>Rupendra</a:t>
            </a:r>
            <a:r>
              <a:rPr lang="en-US" sz="2000" dirty="0">
                <a:solidFill>
                  <a:srgbClr val="732282"/>
                </a:solidFill>
                <a:latin typeface="Panton"/>
                <a:cs typeface="Panton"/>
              </a:rPr>
              <a:t> </a:t>
            </a:r>
            <a:r>
              <a:rPr lang="en-US" sz="2000" dirty="0" err="1">
                <a:solidFill>
                  <a:srgbClr val="732282"/>
                </a:solidFill>
                <a:latin typeface="Panton"/>
                <a:cs typeface="Panton"/>
              </a:rPr>
              <a:t>Shresthra</a:t>
            </a:r>
            <a:r>
              <a:rPr lang="en-US" sz="2000" dirty="0">
                <a:solidFill>
                  <a:srgbClr val="732282"/>
                </a:solidFill>
                <a:latin typeface="Panton"/>
                <a:cs typeface="Panton"/>
              </a:rPr>
              <a:t>, Susan M White</a:t>
            </a:r>
            <a:r>
              <a:rPr lang="en-US" sz="2000" baseline="30000" dirty="0">
                <a:solidFill>
                  <a:srgbClr val="732282"/>
                </a:solidFill>
                <a:latin typeface="Panton"/>
                <a:cs typeface="Panton"/>
              </a:rPr>
              <a:t>6</a:t>
            </a:r>
            <a:r>
              <a:rPr lang="en-US" sz="2000" dirty="0">
                <a:solidFill>
                  <a:srgbClr val="732282"/>
                </a:solidFill>
                <a:latin typeface="Panton"/>
                <a:cs typeface="Panton"/>
              </a:rPr>
              <a:t>, Clara Gaff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5380"/>
              </p:ext>
            </p:extLst>
          </p:nvPr>
        </p:nvGraphicFramePr>
        <p:xfrm>
          <a:off x="1907540" y="3028559"/>
          <a:ext cx="8629648" cy="339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0376"/>
                <a:gridCol w="1366361"/>
                <a:gridCol w="143828"/>
                <a:gridCol w="1006792"/>
                <a:gridCol w="1510189"/>
                <a:gridCol w="1582102"/>
              </a:tblGrid>
              <a:tr h="848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Tests and assessments</a:t>
                      </a:r>
                      <a:endParaRPr lang="en-AU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aseline="0" dirty="0">
                          <a:effectLst/>
                        </a:rPr>
                        <a:t>Standard diagnostic care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aseline="0" dirty="0">
                          <a:effectLst/>
                        </a:rPr>
                        <a:t>(AU$)</a:t>
                      </a:r>
                      <a:endParaRPr lang="en-AU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AU" sz="1200" dirty="0">
                        <a:effectLst/>
                        <a:latin typeface="Calibri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WES as a last resort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WES replacing some investigations </a:t>
                      </a:r>
                      <a:r>
                        <a:rPr lang="en-AU" sz="1200" dirty="0">
                          <a:effectLst/>
                        </a:rPr>
                        <a:t> (AU$)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WES replacing most </a:t>
                      </a:r>
                      <a:r>
                        <a:rPr lang="en-US" sz="1200" dirty="0" smtClean="0">
                          <a:effectLst/>
                        </a:rPr>
                        <a:t>investigations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(AU$)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</a:tr>
              <a:tr h="636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cost per patient (95%CI)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4733.81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(3693.33, 5894.96)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8384.13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(7078.51, 9619.00)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5913.79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(5242.69, 6640.83)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3751.79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(3751.79, 3751.79)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36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diagnoses made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36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 per diagnosis</a:t>
                      </a:r>
                      <a:endParaRPr lang="en-AU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(95%CI)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27050.36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(15365.51, 68529.77)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13414.61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(10164.61, 18351.32)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9462.06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(7497.48, 12618.76)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6002.86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(4841.02, 7898.51)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36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Incremental cost per additional diagnosis </a:t>
                      </a:r>
                      <a:endParaRPr lang="en-AU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(Base: Standard </a:t>
                      </a:r>
                      <a:r>
                        <a:rPr lang="en-AU" sz="1200" dirty="0">
                          <a:effectLst/>
                        </a:rPr>
                        <a:t>diagnostic </a:t>
                      </a:r>
                      <a:r>
                        <a:rPr lang="en-US" sz="1200" dirty="0">
                          <a:effectLst/>
                        </a:rPr>
                        <a:t>care)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8111.82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(5850.95, 11966.87)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2622.16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(847.09, 4459.16)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-2182.27</a:t>
                      </a:r>
                      <a:endParaRPr lang="en-A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(-5855.02, 129.92)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27" marR="38127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66220" y="5200185"/>
            <a:ext cx="914400" cy="4723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&gt; 4 X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80620" y="5260650"/>
            <a:ext cx="46108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Cost Effectiveness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pic>
        <p:nvPicPr>
          <p:cNvPr id="5" name="Content Placeholder 8" descr="http://www.carlmassy.com/blog/wp-content/uploads/2012/09/great-idea.jpg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>
          <a:xfrm>
            <a:off x="1294966" y="2467709"/>
            <a:ext cx="1295400" cy="1757998"/>
          </a:xfrm>
        </p:spPr>
      </p:pic>
      <p:sp>
        <p:nvSpPr>
          <p:cNvPr id="6" name="Right Arrow 5"/>
          <p:cNvSpPr/>
          <p:nvPr/>
        </p:nvSpPr>
        <p:spPr>
          <a:xfrm>
            <a:off x="2756780" y="3189844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7" name="Picture 4" descr="Image result for ev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11" y="24826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924675" y="3288007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9" name="Picture 19" descr="Image result for image hos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31" y="2521630"/>
            <a:ext cx="28305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10519569" y="4419995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1" name="Left Arrow 10"/>
          <p:cNvSpPr/>
          <p:nvPr/>
        </p:nvSpPr>
        <p:spPr>
          <a:xfrm>
            <a:off x="9541669" y="5155801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12" name="Picture 16" descr="Image result for treasure ch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15300"/>
          <a:stretch/>
        </p:blipFill>
        <p:spPr bwMode="auto">
          <a:xfrm>
            <a:off x="7701263" y="4419995"/>
            <a:ext cx="1693474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eft Arrow 12"/>
          <p:cNvSpPr/>
          <p:nvPr/>
        </p:nvSpPr>
        <p:spPr>
          <a:xfrm>
            <a:off x="6610468" y="5193919"/>
            <a:ext cx="979487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14" name="Picture 17" descr="Image result for money on scal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r="16871"/>
          <a:stretch/>
        </p:blipFill>
        <p:spPr bwMode="auto">
          <a:xfrm>
            <a:off x="4925310" y="4443367"/>
            <a:ext cx="1566319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Arrow 14"/>
          <p:cNvSpPr/>
          <p:nvPr/>
        </p:nvSpPr>
        <p:spPr>
          <a:xfrm>
            <a:off x="3878026" y="5218148"/>
            <a:ext cx="979488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16" name="Picture 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b="10487"/>
          <a:stretch/>
        </p:blipFill>
        <p:spPr bwMode="auto">
          <a:xfrm>
            <a:off x="1490870" y="4576407"/>
            <a:ext cx="2254445" cy="165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90870" y="4300412"/>
            <a:ext cx="2243810" cy="422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 dirty="0">
                <a:latin typeface="Panton"/>
                <a:cs typeface="Panton"/>
              </a:rPr>
              <a:t>Revenue neutral/offset</a:t>
            </a:r>
          </a:p>
        </p:txBody>
      </p:sp>
    </p:spTree>
    <p:extLst>
      <p:ext uri="{BB962C8B-B14F-4D97-AF65-F5344CB8AC3E}">
        <p14:creationId xmlns:p14="http://schemas.microsoft.com/office/powerpoint/2010/main" val="3509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0870" y="1418192"/>
            <a:ext cx="9862930" cy="1325563"/>
          </a:xfrm>
        </p:spPr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graphicFrame>
        <p:nvGraphicFramePr>
          <p:cNvPr id="12" name="Content Placeholder 1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7161680"/>
              </p:ext>
            </p:extLst>
          </p:nvPr>
        </p:nvGraphicFramePr>
        <p:xfrm>
          <a:off x="1907540" y="3280240"/>
          <a:ext cx="4011364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hart" r:id="rId4" imgW="3410102" imgH="3095549" progId="Excel.Sheet.8">
                  <p:embed/>
                </p:oleObj>
              </mc:Choice>
              <mc:Fallback>
                <p:oleObj name="Chart" r:id="rId4" imgW="3410102" imgH="309554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540" y="3280240"/>
                        <a:ext cx="4011364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61875225"/>
              </p:ext>
            </p:extLst>
          </p:nvPr>
        </p:nvGraphicFramePr>
        <p:xfrm>
          <a:off x="6191473" y="3280240"/>
          <a:ext cx="4112326" cy="338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Chart" r:id="rId7" imgW="3448202" imgH="3095549" progId="Excel.Sheet.8">
                  <p:embed/>
                </p:oleObj>
              </mc:Choice>
              <mc:Fallback>
                <p:oleObj name="Chart" r:id="rId7" imgW="3448202" imgH="309554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473" y="3280240"/>
                        <a:ext cx="4112326" cy="3383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1490870" y="2475868"/>
            <a:ext cx="9804607" cy="804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Panton"/>
                <a:cs typeface="Panton"/>
              </a:rPr>
              <a:t>In 2002: &gt;</a:t>
            </a:r>
            <a:r>
              <a:rPr lang="en-US" sz="2000" b="1" dirty="0" smtClean="0">
                <a:latin typeface="Panton"/>
                <a:cs typeface="Panton"/>
              </a:rPr>
              <a:t> five people of working age to support </a:t>
            </a:r>
            <a:r>
              <a:rPr lang="en-US" sz="2000" dirty="0" smtClean="0">
                <a:latin typeface="Panton"/>
                <a:cs typeface="Panton"/>
              </a:rPr>
              <a:t>every person aged over 65.</a:t>
            </a:r>
            <a:br>
              <a:rPr lang="en-US" sz="2000" dirty="0" smtClean="0">
                <a:latin typeface="Panton"/>
                <a:cs typeface="Panton"/>
              </a:rPr>
            </a:br>
            <a:r>
              <a:rPr lang="en-US" sz="2000" dirty="0" smtClean="0">
                <a:latin typeface="Panton"/>
                <a:cs typeface="Panton"/>
              </a:rPr>
              <a:t>By </a:t>
            </a:r>
            <a:r>
              <a:rPr lang="en-US" sz="2000" dirty="0" smtClean="0">
                <a:latin typeface="Panton"/>
                <a:cs typeface="Panton"/>
              </a:rPr>
              <a:t>2042,</a:t>
            </a:r>
            <a:r>
              <a:rPr lang="en-US" sz="2000" b="1" dirty="0" smtClean="0">
                <a:latin typeface="Panton"/>
                <a:cs typeface="Panton"/>
              </a:rPr>
              <a:t> </a:t>
            </a:r>
            <a:r>
              <a:rPr lang="en-US" sz="2000" b="1" dirty="0" smtClean="0">
                <a:latin typeface="Panton"/>
                <a:cs typeface="Panton"/>
              </a:rPr>
              <a:t>only 2.5 people of working age supporting </a:t>
            </a:r>
            <a:r>
              <a:rPr lang="en-US" sz="2000" dirty="0" smtClean="0">
                <a:latin typeface="Panton"/>
                <a:cs typeface="Panton"/>
              </a:rPr>
              <a:t>each person aged over 65.</a:t>
            </a:r>
            <a:endParaRPr lang="en-US" sz="2000" dirty="0">
              <a:latin typeface="Panton"/>
              <a:cs typeface="Panton"/>
            </a:endParaRPr>
          </a:p>
        </p:txBody>
      </p:sp>
    </p:spTree>
    <p:extLst>
      <p:ext uri="{BB962C8B-B14F-4D97-AF65-F5344CB8AC3E}">
        <p14:creationId xmlns:p14="http://schemas.microsoft.com/office/powerpoint/2010/main" val="1887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2395" b="11949"/>
          <a:stretch/>
        </p:blipFill>
        <p:spPr bwMode="auto">
          <a:xfrm>
            <a:off x="2318446" y="221712"/>
            <a:ext cx="9858408" cy="608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85858" y="409825"/>
            <a:ext cx="1944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2800" b="1" dirty="0"/>
              <a:t>2014-15 Federal Budget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3075" y="6364967"/>
            <a:ext cx="4356100" cy="331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solidFill>
                  <a:schemeClr val="tx1"/>
                </a:solidFill>
              </a:rPr>
              <a:t>With thanks to Professor Aiden Byrne, CEO Australian Research Council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001" y="0"/>
            <a:ext cx="7272744" cy="6880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645025" y="0"/>
            <a:ext cx="7531828" cy="3198813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8595992" y="3198813"/>
            <a:ext cx="3580861" cy="1670050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645025" y="4474580"/>
            <a:ext cx="7531829" cy="2383420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5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9968" b="11949"/>
          <a:stretch/>
        </p:blipFill>
        <p:spPr bwMode="auto">
          <a:xfrm>
            <a:off x="0" y="0"/>
            <a:ext cx="12176854" cy="684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85858" y="409825"/>
            <a:ext cx="1944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2800" b="1" dirty="0"/>
              <a:t>2014-15 Federal Budget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3075" y="6445591"/>
            <a:ext cx="4356100" cy="331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>
                <a:solidFill>
                  <a:schemeClr val="tx1"/>
                </a:solidFill>
              </a:rPr>
              <a:t>With thanks to Professor Aiden Byrne, CEO Australian Research Council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95288" y="5732463"/>
            <a:ext cx="1944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1800" dirty="0"/>
              <a:t>(Treasury omitted)</a:t>
            </a:r>
          </a:p>
        </p:txBody>
      </p:sp>
    </p:spTree>
    <p:extLst>
      <p:ext uri="{BB962C8B-B14F-4D97-AF65-F5344CB8AC3E}">
        <p14:creationId xmlns:p14="http://schemas.microsoft.com/office/powerpoint/2010/main" val="18030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469517"/>
            <a:ext cx="9862930" cy="3887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/>
              <a:t>Maternal </a:t>
            </a:r>
            <a:r>
              <a:rPr lang="en-US" sz="1600" u="sng" dirty="0" err="1"/>
              <a:t>labour</a:t>
            </a:r>
            <a:r>
              <a:rPr lang="en-US" sz="1600" u="sng" dirty="0"/>
              <a:t> force participation</a:t>
            </a:r>
          </a:p>
          <a:p>
            <a:pPr marL="0" indent="0">
              <a:buNone/>
            </a:pPr>
            <a:r>
              <a:rPr lang="en-US" sz="1600" dirty="0"/>
              <a:t>A German study of families whose babies were born with a cognitive or physical disability found that two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years </a:t>
            </a:r>
            <a:r>
              <a:rPr lang="en-US" sz="1600" dirty="0"/>
              <a:t>after birth there was a significant negative effect on mother’s </a:t>
            </a:r>
            <a:r>
              <a:rPr lang="en-US" sz="1600" dirty="0" err="1"/>
              <a:t>labour</a:t>
            </a:r>
            <a:r>
              <a:rPr lang="en-US" sz="1600" dirty="0"/>
              <a:t> force participation . </a:t>
            </a:r>
          </a:p>
          <a:p>
            <a:pPr marL="0" indent="0">
              <a:buNone/>
            </a:pPr>
            <a:r>
              <a:rPr lang="en-US" sz="1600" dirty="0"/>
              <a:t>Amongst US welfare recipients who had a job, those who had a child with a mobility or cognitive disability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were </a:t>
            </a:r>
            <a:r>
              <a:rPr lang="en-US" sz="1600" dirty="0"/>
              <a:t>33% more likely to experience a job </a:t>
            </a:r>
            <a:r>
              <a:rPr lang="en-US" sz="1600" dirty="0" smtClean="0"/>
              <a:t>loss.</a:t>
            </a:r>
          </a:p>
          <a:p>
            <a:pPr marL="0" indent="0">
              <a:buNone/>
            </a:pPr>
            <a:r>
              <a:rPr lang="en-US" sz="1600" u="sng" dirty="0" smtClean="0"/>
              <a:t>Parental income and poverty</a:t>
            </a:r>
          </a:p>
          <a:p>
            <a:pPr marL="0" indent="0">
              <a:buNone/>
            </a:pPr>
            <a:r>
              <a:rPr lang="en-US" sz="1600" dirty="0" smtClean="0"/>
              <a:t>US </a:t>
            </a:r>
            <a:r>
              <a:rPr lang="en-US" sz="1600" dirty="0"/>
              <a:t>families with a disabled child were found to be significantly more likely to be welfare dependent </a:t>
            </a:r>
          </a:p>
          <a:p>
            <a:pPr marL="0" indent="0">
              <a:buNone/>
            </a:pPr>
            <a:r>
              <a:rPr lang="en-US" sz="1600" u="sng" dirty="0"/>
              <a:t>Parental health</a:t>
            </a:r>
          </a:p>
          <a:p>
            <a:pPr marL="0" indent="0">
              <a:buNone/>
            </a:pPr>
            <a:r>
              <a:rPr lang="en-US" sz="1600" dirty="0"/>
              <a:t>Significantly higher levels of depression have been reported amongst mothers of autistic children or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children </a:t>
            </a:r>
            <a:r>
              <a:rPr lang="en-US" sz="1600" dirty="0"/>
              <a:t>with </a:t>
            </a:r>
            <a:r>
              <a:rPr lang="en-US" sz="1600" dirty="0" err="1"/>
              <a:t>behavioural</a:t>
            </a:r>
            <a:r>
              <a:rPr lang="en-US" sz="1600" dirty="0"/>
              <a:t> disorders compared to those of children with normal development.</a:t>
            </a:r>
          </a:p>
          <a:p>
            <a:pPr marL="0" indent="0">
              <a:buNone/>
            </a:pPr>
            <a:r>
              <a:rPr lang="en-US" sz="1600" dirty="0"/>
              <a:t>Poor maternal health was a further barrier to mothers of disabled children returning to the paid </a:t>
            </a:r>
            <a:r>
              <a:rPr lang="en-US" sz="1600" dirty="0" err="1"/>
              <a:t>labour</a:t>
            </a:r>
            <a:r>
              <a:rPr lang="en-US" sz="1600" dirty="0"/>
              <a:t> force.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055384"/>
            <a:ext cx="9862930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Review of Costs of Intellectual </a:t>
            </a:r>
            <a:r>
              <a:rPr lang="en-AU" dirty="0" smtClean="0"/>
              <a:t>Disability</a:t>
            </a:r>
            <a:r>
              <a:rPr lang="en-AU" dirty="0"/>
              <a:t/>
            </a:r>
            <a:br>
              <a:rPr lang="en-AU" dirty="0"/>
            </a:br>
            <a:r>
              <a:rPr lang="en-AU" altLang="en-US" dirty="0"/>
              <a:t>Brett </a:t>
            </a:r>
            <a:r>
              <a:rPr lang="en-AU" altLang="en-US" dirty="0" err="1"/>
              <a:t>Doble</a:t>
            </a:r>
            <a:r>
              <a:rPr lang="en-AU" altLang="en-US" dirty="0"/>
              <a:t>, Deborah Schofield, John </a:t>
            </a:r>
            <a:r>
              <a:rPr lang="en-AU" altLang="en-US" dirty="0" err="1"/>
              <a:t>Mattick</a:t>
            </a:r>
            <a:r>
              <a:rPr lang="en-AU" altLang="en-US" dirty="0"/>
              <a:t>, </a:t>
            </a: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Tony </a:t>
            </a:r>
            <a:r>
              <a:rPr lang="en-AU" altLang="en-US" dirty="0" err="1"/>
              <a:t>Roscioli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39034"/>
              </p:ext>
            </p:extLst>
          </p:nvPr>
        </p:nvGraphicFramePr>
        <p:xfrm>
          <a:off x="1636893" y="3137764"/>
          <a:ext cx="5895975" cy="280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6173"/>
                <a:gridCol w="2109802"/>
              </a:tblGrid>
              <a:tr h="40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Costs of severe to profound disability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0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Health costs pa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$1,500-$30,000 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0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Accomodation costs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$3,000 - $375,000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0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Education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$0 - $75,000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0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Day activities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$0 – 12,000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0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Welfare costs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Approx. $8,000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0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Carer</a:t>
                      </a:r>
                      <a:endParaRPr lang="en-A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$60,000-$135,000</a:t>
                      </a:r>
                      <a:endParaRPr lang="en-A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0870" y="2439636"/>
            <a:ext cx="9862930" cy="530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altLang="en-US" sz="2000" dirty="0"/>
              <a:t>Cost of severe to profound intellectual disability – but data is limited, and based on </a:t>
            </a:r>
            <a:r>
              <a:rPr lang="en-AU" altLang="en-US" sz="2000" dirty="0" smtClean="0"/>
              <a:t/>
            </a:r>
            <a:br>
              <a:rPr lang="en-AU" altLang="en-US" sz="2000" dirty="0" smtClean="0"/>
            </a:br>
            <a:r>
              <a:rPr lang="en-AU" altLang="en-US" sz="2000" dirty="0" smtClean="0"/>
              <a:t>small </a:t>
            </a:r>
            <a:r>
              <a:rPr lang="en-AU" altLang="en-US" sz="2000" dirty="0"/>
              <a:t>samples with no identified cause of ID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Measurement in EPIC-ID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4889012" cy="3473520"/>
          </a:xfrm>
        </p:spPr>
        <p:txBody>
          <a:bodyPr>
            <a:normAutofit/>
          </a:bodyPr>
          <a:lstStyle/>
          <a:p>
            <a:r>
              <a:rPr lang="en-US" sz="1800" dirty="0"/>
              <a:t>Cost of testing and treatment costs</a:t>
            </a:r>
          </a:p>
          <a:p>
            <a:r>
              <a:rPr lang="en-US" sz="1800" dirty="0"/>
              <a:t>Aids and appliances</a:t>
            </a:r>
          </a:p>
          <a:p>
            <a:r>
              <a:rPr lang="en-US" sz="1800" dirty="0"/>
              <a:t>Home modifications</a:t>
            </a:r>
          </a:p>
          <a:p>
            <a:r>
              <a:rPr lang="en-US" sz="1800" dirty="0"/>
              <a:t>Effect of treatment – child health/disability</a:t>
            </a:r>
          </a:p>
          <a:p>
            <a:r>
              <a:rPr lang="en-US" sz="1800" dirty="0"/>
              <a:t>Parent health</a:t>
            </a:r>
          </a:p>
          <a:p>
            <a:r>
              <a:rPr lang="en-US" sz="1800" dirty="0" err="1"/>
              <a:t>QoL</a:t>
            </a:r>
            <a:r>
              <a:rPr lang="en-US" sz="1800" dirty="0"/>
              <a:t>/Utility</a:t>
            </a:r>
          </a:p>
          <a:p>
            <a:r>
              <a:rPr lang="en-US" sz="1800" dirty="0"/>
              <a:t>Education </a:t>
            </a:r>
            <a:r>
              <a:rPr lang="en-US" sz="1800" dirty="0" smtClean="0"/>
              <a:t>costs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8858" y="2633869"/>
            <a:ext cx="509494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dirty="0">
                <a:latin typeface="Panton"/>
                <a:cs typeface="Panton"/>
              </a:rPr>
              <a:t>Accommodation costs, respite care, </a:t>
            </a:r>
            <a:r>
              <a:rPr lang="en-US" dirty="0" smtClean="0">
                <a:latin typeface="Panton"/>
                <a:cs typeface="Panton"/>
              </a:rPr>
              <a:t/>
            </a:r>
            <a:br>
              <a:rPr lang="en-US" dirty="0" smtClean="0">
                <a:latin typeface="Panton"/>
                <a:cs typeface="Panton"/>
              </a:rPr>
            </a:br>
            <a:r>
              <a:rPr lang="en-US" dirty="0" smtClean="0">
                <a:latin typeface="Panton"/>
                <a:cs typeface="Panton"/>
              </a:rPr>
              <a:t>day care</a:t>
            </a:r>
            <a:br>
              <a:rPr lang="en-US" dirty="0" smtClean="0">
                <a:latin typeface="Panton"/>
                <a:cs typeface="Panton"/>
              </a:rPr>
            </a:br>
            <a:endParaRPr lang="en-US" dirty="0">
              <a:latin typeface="Panton"/>
              <a:cs typeface="Panton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dirty="0">
                <a:latin typeface="Panton"/>
                <a:cs typeface="Panton"/>
              </a:rPr>
              <a:t>Transport </a:t>
            </a:r>
            <a:r>
              <a:rPr lang="en-US" dirty="0" smtClean="0">
                <a:latin typeface="Panton"/>
                <a:cs typeface="Panton"/>
              </a:rPr>
              <a:t>subsidies</a:t>
            </a:r>
            <a:br>
              <a:rPr lang="en-US" dirty="0" smtClean="0">
                <a:latin typeface="Panton"/>
                <a:cs typeface="Panton"/>
              </a:rPr>
            </a:br>
            <a:endParaRPr lang="en-US" dirty="0">
              <a:latin typeface="Panton"/>
              <a:cs typeface="Panton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dirty="0">
                <a:latin typeface="Panton"/>
                <a:cs typeface="Panton"/>
              </a:rPr>
              <a:t>Family relationship </a:t>
            </a:r>
            <a:r>
              <a:rPr lang="en-US" dirty="0" smtClean="0">
                <a:latin typeface="Panton"/>
                <a:cs typeface="Panton"/>
              </a:rPr>
              <a:t>status</a:t>
            </a:r>
            <a:br>
              <a:rPr lang="en-US" dirty="0" smtClean="0">
                <a:latin typeface="Panton"/>
                <a:cs typeface="Panton"/>
              </a:rPr>
            </a:br>
            <a:endParaRPr lang="en-US" dirty="0">
              <a:latin typeface="Panton"/>
              <a:cs typeface="Panton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dirty="0" err="1" smtClean="0">
                <a:latin typeface="Panton"/>
                <a:cs typeface="Panton"/>
              </a:rPr>
              <a:t>Labour</a:t>
            </a:r>
            <a:r>
              <a:rPr lang="en-US" dirty="0" smtClean="0">
                <a:latin typeface="Panton"/>
                <a:cs typeface="Panton"/>
              </a:rPr>
              <a:t> </a:t>
            </a:r>
            <a:r>
              <a:rPr lang="en-US" dirty="0">
                <a:latin typeface="Panton"/>
                <a:cs typeface="Panton"/>
              </a:rPr>
              <a:t>force participation (affected person and </a:t>
            </a:r>
            <a:r>
              <a:rPr lang="en-US" dirty="0" err="1">
                <a:latin typeface="Panton"/>
                <a:cs typeface="Panton"/>
              </a:rPr>
              <a:t>carer</a:t>
            </a:r>
            <a:r>
              <a:rPr lang="en-US" dirty="0">
                <a:latin typeface="Panton"/>
                <a:cs typeface="Panton"/>
              </a:rPr>
              <a:t>), </a:t>
            </a:r>
            <a:r>
              <a:rPr lang="en-US" dirty="0" smtClean="0">
                <a:latin typeface="Panton"/>
                <a:cs typeface="Panton"/>
              </a:rPr>
              <a:t>income</a:t>
            </a:r>
            <a:br>
              <a:rPr lang="en-US" dirty="0" smtClean="0">
                <a:latin typeface="Panton"/>
                <a:cs typeface="Panton"/>
              </a:rPr>
            </a:br>
            <a:endParaRPr lang="en-US" dirty="0">
              <a:latin typeface="Panton"/>
              <a:cs typeface="Panton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Panton"/>
                <a:cs typeface="Panton"/>
              </a:rPr>
              <a:t>Welfare payments</a:t>
            </a:r>
            <a:br>
              <a:rPr lang="en-US" dirty="0" smtClean="0">
                <a:latin typeface="Panton"/>
                <a:cs typeface="Panton"/>
              </a:rPr>
            </a:br>
            <a:endParaRPr lang="en-US" dirty="0" smtClean="0">
              <a:latin typeface="Panton"/>
              <a:cs typeface="Panton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Panton"/>
                <a:cs typeface="Panton"/>
              </a:rPr>
              <a:t>Public housing</a:t>
            </a:r>
            <a:br>
              <a:rPr lang="en-US" dirty="0" smtClean="0">
                <a:latin typeface="Panton"/>
                <a:cs typeface="Panton"/>
              </a:rPr>
            </a:br>
            <a:endParaRPr lang="en-US" dirty="0" smtClean="0">
              <a:latin typeface="Panton"/>
              <a:cs typeface="Panton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Panton"/>
                <a:cs typeface="Panton"/>
              </a:rPr>
              <a:t>Family planning – extended family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Some of this research was funded by Medicines Australia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42" y="6339254"/>
            <a:ext cx="163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</a:t>
            </a:r>
            <a:r>
              <a:rPr lang="en-US" sz="1400" dirty="0" smtClean="0">
                <a:solidFill>
                  <a:schemeClr val="bg1"/>
                </a:solidFill>
              </a:rPr>
              <a:t>PharmAus2017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2960560" y="6391062"/>
            <a:ext cx="7883715" cy="273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400" dirty="0"/>
              <a:t>The </a:t>
            </a:r>
            <a:r>
              <a:rPr lang="en-AU" sz="1400" dirty="0" smtClean="0"/>
              <a:t>Treasury Intergenerational </a:t>
            </a:r>
            <a:r>
              <a:rPr lang="en-AU" sz="1400" dirty="0"/>
              <a:t>report 2010. Canberra: Commonwealth of Australia, </a:t>
            </a:r>
            <a:r>
              <a:rPr lang="en-AU" sz="1400" dirty="0" smtClean="0"/>
              <a:t>2010</a:t>
            </a:r>
            <a:endParaRPr lang="en-AU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Intergenerational Report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805" y="2464598"/>
            <a:ext cx="6552391" cy="39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85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196476"/>
            <a:ext cx="9862930" cy="1325563"/>
          </a:xfrm>
        </p:spPr>
        <p:txBody>
          <a:bodyPr/>
          <a:lstStyle/>
          <a:p>
            <a:r>
              <a:rPr lang="en-US" dirty="0" smtClean="0"/>
              <a:t>Projections of Australian Government </a:t>
            </a:r>
            <a:br>
              <a:rPr lang="en-US" dirty="0" smtClean="0"/>
            </a:br>
            <a:r>
              <a:rPr lang="en-US" dirty="0" smtClean="0"/>
              <a:t>Spending by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28" y="6364611"/>
            <a:ext cx="5399544" cy="423462"/>
          </a:xfrm>
        </p:spPr>
        <p:txBody>
          <a:bodyPr/>
          <a:lstStyle/>
          <a:p>
            <a:pPr marL="0" lvl="0" indent="0">
              <a:buNone/>
            </a:pPr>
            <a:r>
              <a:rPr lang="en-AU" sz="1400" dirty="0"/>
              <a:t>Source: Intergenerational Report 2015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48858"/>
              </p:ext>
            </p:extLst>
          </p:nvPr>
        </p:nvGraphicFramePr>
        <p:xfrm>
          <a:off x="3318893" y="2538343"/>
          <a:ext cx="5554215" cy="370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Should We Measure?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pic>
        <p:nvPicPr>
          <p:cNvPr id="6" name="Picture 5" descr="young-girl-counting-her-m-01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49" y="2490289"/>
            <a:ext cx="6444250" cy="38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118" y="1172163"/>
            <a:ext cx="9862930" cy="1325563"/>
          </a:xfrm>
        </p:spPr>
        <p:txBody>
          <a:bodyPr/>
          <a:lstStyle/>
          <a:p>
            <a:r>
              <a:rPr lang="en-US" dirty="0" smtClean="0"/>
              <a:t>Impact of Chronic Disease on </a:t>
            </a:r>
            <a:br>
              <a:rPr lang="en-US" dirty="0" smtClean="0"/>
            </a:br>
            <a:r>
              <a:rPr lang="en-US" dirty="0" err="1" smtClean="0"/>
              <a:t>Labour</a:t>
            </a:r>
            <a:r>
              <a:rPr lang="en-US" dirty="0" smtClean="0"/>
              <a:t> Force Participation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4569" t="5382" r="4962" b="2523"/>
          <a:stretch>
            <a:fillRect/>
          </a:stretch>
        </p:blipFill>
        <p:spPr bwMode="auto">
          <a:xfrm>
            <a:off x="3036300" y="2497726"/>
            <a:ext cx="5632671" cy="41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196476"/>
            <a:ext cx="9862930" cy="1325563"/>
          </a:xfrm>
        </p:spPr>
        <p:txBody>
          <a:bodyPr/>
          <a:lstStyle/>
          <a:p>
            <a:r>
              <a:rPr lang="en-US" dirty="0" smtClean="0"/>
              <a:t>Impact of Chronic Diseases on </a:t>
            </a:r>
            <a:r>
              <a:rPr lang="en-US" dirty="0" err="1" smtClean="0"/>
              <a:t>Labour</a:t>
            </a:r>
            <a:r>
              <a:rPr lang="en-US" dirty="0" smtClean="0"/>
              <a:t> Force Participation </a:t>
            </a:r>
            <a:r>
              <a:rPr lang="en-US" i="1" dirty="0" smtClean="0"/>
              <a:t>MJA 2008 189:447-450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35336" y="2522039"/>
            <a:ext cx="6336843" cy="3907357"/>
            <a:chOff x="1000100" y="1378297"/>
            <a:chExt cx="7135882" cy="50510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7" t="827" r="2010" b="46514"/>
            <a:stretch>
              <a:fillRect/>
            </a:stretch>
          </p:blipFill>
          <p:spPr bwMode="auto">
            <a:xfrm>
              <a:off x="1000100" y="1378297"/>
              <a:ext cx="7135882" cy="5051099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071538" y="1428736"/>
              <a:ext cx="14287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196476"/>
            <a:ext cx="9862930" cy="1325563"/>
          </a:xfrm>
        </p:spPr>
        <p:txBody>
          <a:bodyPr/>
          <a:lstStyle/>
          <a:p>
            <a:r>
              <a:rPr lang="en-US" dirty="0" smtClean="0"/>
              <a:t>Flow Chart for Selection of Productivity Measures Used in OA Analyses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r="6205"/>
          <a:stretch/>
        </p:blipFill>
        <p:spPr bwMode="auto">
          <a:xfrm>
            <a:off x="3813233" y="2483499"/>
            <a:ext cx="4565534" cy="44139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3036989"/>
            <a:ext cx="9087483" cy="2894658"/>
          </a:xfrm>
        </p:spPr>
        <p:txBody>
          <a:bodyPr>
            <a:noAutofit/>
          </a:bodyPr>
          <a:lstStyle/>
          <a:p>
            <a:r>
              <a:rPr lang="en-US" sz="2000" dirty="0"/>
              <a:t>Work Productivity and Activity Impairment Questionnaire (WPAI)</a:t>
            </a:r>
          </a:p>
          <a:p>
            <a:pPr marL="457200" lvl="1" indent="0">
              <a:buNone/>
            </a:pPr>
            <a:r>
              <a:rPr lang="en-US" sz="2000" u="sng" dirty="0" smtClean="0"/>
              <a:t>- WPAI</a:t>
            </a:r>
            <a:r>
              <a:rPr lang="en-US" sz="2000" u="sng" dirty="0"/>
              <a:t>-SHP_English_US_V2.doc</a:t>
            </a:r>
          </a:p>
          <a:p>
            <a:r>
              <a:rPr lang="en-US" sz="2000" dirty="0"/>
              <a:t>Work Activity Limitations Survey (WALS)</a:t>
            </a:r>
          </a:p>
          <a:p>
            <a:pPr marL="457200" lvl="1" indent="0">
              <a:buNone/>
            </a:pPr>
            <a:r>
              <a:rPr lang="en-US" sz="2000" u="sng" dirty="0" smtClean="0"/>
              <a:t>- WALS </a:t>
            </a:r>
            <a:r>
              <a:rPr lang="en-US" sz="2000" u="sng" dirty="0" err="1"/>
              <a:t>questionnaire.pdf</a:t>
            </a:r>
            <a:endParaRPr lang="en-US" sz="2000" u="sng" dirty="0"/>
          </a:p>
          <a:p>
            <a:r>
              <a:rPr lang="en-US" sz="2000" dirty="0"/>
              <a:t>The Work Limitations Questionnaire (WLQ)</a:t>
            </a:r>
          </a:p>
          <a:p>
            <a:r>
              <a:rPr lang="en-US" sz="2000" dirty="0" err="1"/>
              <a:t>PRoductivity</a:t>
            </a:r>
            <a:r>
              <a:rPr lang="en-US" sz="2000" dirty="0"/>
              <a:t> and </a:t>
            </a:r>
            <a:r>
              <a:rPr lang="en-US" sz="2000" dirty="0" err="1"/>
              <a:t>DISease</a:t>
            </a:r>
            <a:r>
              <a:rPr lang="en-US" sz="2000" dirty="0"/>
              <a:t> Questionnaire (PRODISQ)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0870" y="2475868"/>
            <a:ext cx="9804607" cy="804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732282"/>
                </a:solidFill>
                <a:latin typeface="Panton"/>
                <a:cs typeface="Panton"/>
              </a:rPr>
              <a:t>Commonly Used Instruments</a:t>
            </a:r>
            <a:endParaRPr lang="en-US" b="1" dirty="0">
              <a:solidFill>
                <a:srgbClr val="732282"/>
              </a:solidFill>
              <a:latin typeface="Panton"/>
              <a:cs typeface="Panto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836</Words>
  <Application>Microsoft Macintosh PowerPoint</Application>
  <PresentationFormat>Widescreen</PresentationFormat>
  <Paragraphs>194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Mangal</vt:lpstr>
      <vt:lpstr>Panton</vt:lpstr>
      <vt:lpstr>Times New Roman</vt:lpstr>
      <vt:lpstr>Arial</vt:lpstr>
      <vt:lpstr>Office Theme</vt:lpstr>
      <vt:lpstr>Chart</vt:lpstr>
      <vt:lpstr>Valuing Healthcare: Measuring What Matters</vt:lpstr>
      <vt:lpstr>Population Change</vt:lpstr>
      <vt:lpstr>The Intergenerational Report</vt:lpstr>
      <vt:lpstr>Projections of Australian Government  Spending by Category</vt:lpstr>
      <vt:lpstr>So What Should We Measure?</vt:lpstr>
      <vt:lpstr>Impact of Chronic Disease on  Labour Force Participation</vt:lpstr>
      <vt:lpstr>Impact of Chronic Diseases on Labour Force Participation MJA 2008 189:447-450</vt:lpstr>
      <vt:lpstr>Flow Chart for Selection of Productivity Measures Used in OA Analyses</vt:lpstr>
      <vt:lpstr>Measures of Productivity</vt:lpstr>
      <vt:lpstr>Work Productivity and Activity Impairment Questionnaire: Specific Health Problem V2.0 (WPAI:SHP)</vt:lpstr>
      <vt:lpstr>Work Productivity and Activity Impairment Questionnaire: Specific Health Problem V2.0 (WPAI:SHP)</vt:lpstr>
      <vt:lpstr>Work Activity Limitations Survey (WALS)</vt:lpstr>
      <vt:lpstr>Work Limitations Questionnaire (WLQ)</vt:lpstr>
      <vt:lpstr>Framework for Productivity Measure</vt:lpstr>
      <vt:lpstr>Framework for Productivity Measure</vt:lpstr>
      <vt:lpstr>Framework for Productivity</vt:lpstr>
      <vt:lpstr>A Vision of the Future:  Value Measured in the Frontiers of Medicine</vt:lpstr>
      <vt:lpstr>Cost-effectiveness of Singleton Whole Exome Sequencing Compared with Standard Diagnostic Care </vt:lpstr>
      <vt:lpstr>Why Do We Need Cost Effectiveness</vt:lpstr>
      <vt:lpstr>PowerPoint Presentation</vt:lpstr>
      <vt:lpstr>PowerPoint Presentation</vt:lpstr>
      <vt:lpstr>Ripple Effects</vt:lpstr>
      <vt:lpstr>Review of Costs of Intellectual Disability Brett Doble, Deborah Schofield, John Mattick,  Tony Roscioli</vt:lpstr>
      <vt:lpstr>Measurement in EPIC-ID</vt:lpstr>
      <vt:lpstr>Thank You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Kira Thomas</cp:lastModifiedBy>
  <cp:revision>51</cp:revision>
  <dcterms:created xsi:type="dcterms:W3CDTF">2017-08-30T01:16:44Z</dcterms:created>
  <dcterms:modified xsi:type="dcterms:W3CDTF">2017-09-05T02:03:13Z</dcterms:modified>
</cp:coreProperties>
</file>