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83" r:id="rId12"/>
    <p:sldId id="295" r:id="rId13"/>
    <p:sldId id="296" r:id="rId14"/>
    <p:sldId id="297" r:id="rId15"/>
    <p:sldId id="298" r:id="rId16"/>
    <p:sldId id="299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282"/>
    <a:srgbClr val="3BB0C9"/>
    <a:srgbClr val="F79A20"/>
    <a:srgbClr val="000388"/>
    <a:srgbClr val="038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0"/>
    <p:restoredTop sz="94872"/>
  </p:normalViewPr>
  <p:slideViewPr>
    <p:cSldViewPr snapToGrid="0" snapToObjects="1">
      <p:cViewPr>
        <p:scale>
          <a:sx n="100" d="100"/>
          <a:sy n="100" d="100"/>
        </p:scale>
        <p:origin x="14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Levels</a:t>
            </a:r>
            <a:r>
              <a:rPr lang="en-US" baseline="0" dirty="0"/>
              <a:t> of Concern re Sharing Health Information?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(n=700, Aus 2006)</c:v>
                </c:pt>
              </c:strCache>
            </c:strRef>
          </c:tx>
          <c:dPt>
            <c:idx val="0"/>
            <c:bubble3D val="0"/>
            <c:spPr>
              <a:solidFill>
                <a:srgbClr val="F79A2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4A-4540-B00B-71C5A70FA8CB}"/>
              </c:ext>
            </c:extLst>
          </c:dPt>
          <c:dPt>
            <c:idx val="1"/>
            <c:bubble3D val="0"/>
            <c:spPr>
              <a:solidFill>
                <a:srgbClr val="3BB0C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4A-4540-B00B-71C5A70FA8CB}"/>
              </c:ext>
            </c:extLst>
          </c:dPt>
          <c:dPt>
            <c:idx val="2"/>
            <c:bubble3D val="0"/>
            <c:spPr>
              <a:solidFill>
                <a:srgbClr val="73228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4A-4540-B00B-71C5A70FA8CB}"/>
              </c:ext>
            </c:extLst>
          </c:dPt>
          <c:dPt>
            <c:idx val="3"/>
            <c:bubble3D val="0"/>
            <c:spPr>
              <a:solidFill>
                <a:srgbClr val="00038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4A-4540-B00B-71C5A70FA8CB}"/>
              </c:ext>
            </c:extLst>
          </c:dPt>
          <c:cat>
            <c:strRef>
              <c:f>Sheet1!$A$2:$A$5</c:f>
              <c:strCache>
                <c:ptCount val="4"/>
                <c:pt idx="0">
                  <c:v>Very concerned &amp; concerned (37%)</c:v>
                </c:pt>
                <c:pt idx="1">
                  <c:v>Slightly concerned (29%)</c:v>
                </c:pt>
                <c:pt idx="2">
                  <c:v>Not at all concerned (33%)</c:v>
                </c:pt>
                <c:pt idx="3">
                  <c:v>Other (1%)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0.29</c:v>
                </c:pt>
                <c:pt idx="2">
                  <c:v>0.33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4A-4540-B00B-71C5A70FA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Consent</a:t>
            </a:r>
            <a:r>
              <a:rPr lang="en-US" baseline="0" dirty="0"/>
              <a:t> Required for Other Data Use?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(n=700, Aus 2006)</c:v>
                </c:pt>
              </c:strCache>
            </c:strRef>
          </c:tx>
          <c:spPr>
            <a:solidFill>
              <a:srgbClr val="73228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BB0C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E3-484A-BFCA-DD6D5831806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E3-484A-BFCA-DD6D58318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765808"/>
        <c:axId val="990770448"/>
      </c:barChart>
      <c:catAx>
        <c:axId val="99076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770448"/>
        <c:crosses val="autoZero"/>
        <c:auto val="1"/>
        <c:lblAlgn val="ctr"/>
        <c:lblOffset val="100"/>
        <c:noMultiLvlLbl val="0"/>
      </c:catAx>
      <c:valAx>
        <c:axId val="99077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76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816ED-F647-44E1-B198-62C989E8F8D0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D15A174-AAD1-4EA8-9A8F-A508093C960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rgbClr val="732282"/>
          </a:solidFill>
        </a:ln>
        <a:effectLst/>
      </dgm:spPr>
      <dgm:t>
        <a:bodyPr/>
        <a:lstStyle/>
        <a:p>
          <a:r>
            <a:rPr lang="en-US" sz="3000" dirty="0"/>
            <a:t>Research Merit &amp; Integrity</a:t>
          </a:r>
        </a:p>
      </dgm:t>
    </dgm:pt>
    <dgm:pt modelId="{EA68DD60-B225-402C-8412-E07774F2E4A5}" type="parTrans" cxnId="{03D93DEA-FDF3-426B-9FD0-B101EED9FC24}">
      <dgm:prSet/>
      <dgm:spPr/>
      <dgm:t>
        <a:bodyPr/>
        <a:lstStyle/>
        <a:p>
          <a:endParaRPr lang="en-US"/>
        </a:p>
      </dgm:t>
    </dgm:pt>
    <dgm:pt modelId="{EA238347-1371-41C0-9B06-1A2C0E900D04}" type="sibTrans" cxnId="{03D93DEA-FDF3-426B-9FD0-B101EED9FC24}">
      <dgm:prSet/>
      <dgm:spPr/>
      <dgm:t>
        <a:bodyPr/>
        <a:lstStyle/>
        <a:p>
          <a:endParaRPr lang="en-US"/>
        </a:p>
      </dgm:t>
    </dgm:pt>
    <dgm:pt modelId="{72BD96DB-9FF6-48D6-9E05-80F623C695C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rgbClr val="732282"/>
          </a:solidFill>
        </a:ln>
        <a:effectLst/>
      </dgm:spPr>
      <dgm:t>
        <a:bodyPr/>
        <a:lstStyle/>
        <a:p>
          <a:r>
            <a:rPr lang="en-US" sz="3000" kern="1200" dirty="0"/>
            <a:t>Justice</a:t>
          </a:r>
        </a:p>
      </dgm:t>
    </dgm:pt>
    <dgm:pt modelId="{556EC61F-D742-4065-8F7D-BC9BA2B5D1CC}" type="parTrans" cxnId="{2F921D0C-1038-4D0C-9FF5-D28ED9165BA4}">
      <dgm:prSet/>
      <dgm:spPr/>
      <dgm:t>
        <a:bodyPr/>
        <a:lstStyle/>
        <a:p>
          <a:endParaRPr lang="en-US"/>
        </a:p>
      </dgm:t>
    </dgm:pt>
    <dgm:pt modelId="{D50B0DD0-4B5B-4283-98CA-310639E897EE}" type="sibTrans" cxnId="{2F921D0C-1038-4D0C-9FF5-D28ED9165BA4}">
      <dgm:prSet/>
      <dgm:spPr/>
      <dgm:t>
        <a:bodyPr/>
        <a:lstStyle/>
        <a:p>
          <a:endParaRPr lang="en-US"/>
        </a:p>
      </dgm:t>
    </dgm:pt>
    <dgm:pt modelId="{83C2D789-93EE-460F-AF13-677493A9EAC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rgbClr val="732282"/>
          </a:solidFill>
        </a:ln>
        <a:effectLst/>
      </dgm:spPr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Beneficence</a:t>
          </a:r>
          <a:endParaRPr lang="en-US" sz="3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EC42218-9E0A-480A-9F24-63BB69581622}" type="parTrans" cxnId="{F2F95550-0AA9-42A2-B7BA-308161F242CE}">
      <dgm:prSet/>
      <dgm:spPr/>
      <dgm:t>
        <a:bodyPr/>
        <a:lstStyle/>
        <a:p>
          <a:endParaRPr lang="en-US"/>
        </a:p>
      </dgm:t>
    </dgm:pt>
    <dgm:pt modelId="{DAF7E023-215D-4135-B9CB-E9C2757DF24C}" type="sibTrans" cxnId="{F2F95550-0AA9-42A2-B7BA-308161F242CE}">
      <dgm:prSet/>
      <dgm:spPr/>
      <dgm:t>
        <a:bodyPr/>
        <a:lstStyle/>
        <a:p>
          <a:endParaRPr lang="en-US"/>
        </a:p>
      </dgm:t>
    </dgm:pt>
    <dgm:pt modelId="{728E7F46-FFB8-4502-8C09-6365D2DF670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rgbClr val="732282"/>
          </a:solidFill>
        </a:ln>
        <a:effectLst/>
      </dgm:spPr>
      <dgm:t>
        <a:bodyPr/>
        <a:lstStyle/>
        <a:p>
          <a:r>
            <a:rPr lang="en-US" sz="3000" b="0" dirty="0"/>
            <a:t>Respect</a:t>
          </a:r>
        </a:p>
      </dgm:t>
    </dgm:pt>
    <dgm:pt modelId="{DED2BB95-5EE0-41D8-8C49-077216615AA9}" type="parTrans" cxnId="{7B9D8215-A32D-478B-B007-32BEA0C72A73}">
      <dgm:prSet/>
      <dgm:spPr/>
      <dgm:t>
        <a:bodyPr/>
        <a:lstStyle/>
        <a:p>
          <a:endParaRPr lang="en-US"/>
        </a:p>
      </dgm:t>
    </dgm:pt>
    <dgm:pt modelId="{E537F698-94BC-420B-B748-259E4A1A7DF1}" type="sibTrans" cxnId="{7B9D8215-A32D-478B-B007-32BEA0C72A73}">
      <dgm:prSet/>
      <dgm:spPr/>
      <dgm:t>
        <a:bodyPr/>
        <a:lstStyle/>
        <a:p>
          <a:endParaRPr lang="en-US"/>
        </a:p>
      </dgm:t>
    </dgm:pt>
    <dgm:pt modelId="{F99C8EF2-E830-4A5E-AB01-F908FBC6B9EC}" type="pres">
      <dgm:prSet presAssocID="{CFE816ED-F647-44E1-B198-62C989E8F8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8813DA-B0CC-4FA0-9C45-130A04A71056}" type="pres">
      <dgm:prSet presAssocID="{1D15A174-AAD1-4EA8-9A8F-A508093C9609}" presName="node" presStyleLbl="node1" presStyleIdx="0" presStyleCnt="4" custScaleX="37131" custScaleY="38992" custLinFactNeighborY="-204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823499A9-3D81-4FDB-B76B-FC792688674C}" type="pres">
      <dgm:prSet presAssocID="{EA238347-1371-41C0-9B06-1A2C0E900D04}" presName="sibTrans" presStyleCnt="0"/>
      <dgm:spPr/>
    </dgm:pt>
    <dgm:pt modelId="{714969AE-33BC-4679-B539-E8D6EA2CC2C5}" type="pres">
      <dgm:prSet presAssocID="{72BD96DB-9FF6-48D6-9E05-80F623C695C1}" presName="node" presStyleLbl="node1" presStyleIdx="1" presStyleCnt="4" custScaleX="37131" custScaleY="38992" custLinFactNeighborY="-204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7A5B2430-4329-4FAD-B6A9-A2801DF35F5C}" type="pres">
      <dgm:prSet presAssocID="{D50B0DD0-4B5B-4283-98CA-310639E897EE}" presName="sibTrans" presStyleCnt="0"/>
      <dgm:spPr/>
    </dgm:pt>
    <dgm:pt modelId="{D9910EFB-37A8-40E3-B026-C0E1D213E866}" type="pres">
      <dgm:prSet presAssocID="{83C2D789-93EE-460F-AF13-677493A9EACB}" presName="node" presStyleLbl="node1" presStyleIdx="2" presStyleCnt="4" custScaleX="37131" custScaleY="38992" custLinFactNeighborY="-1271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9AF13722-C904-412B-A3DE-9BA788C56F2B}" type="pres">
      <dgm:prSet presAssocID="{DAF7E023-215D-4135-B9CB-E9C2757DF24C}" presName="sibTrans" presStyleCnt="0"/>
      <dgm:spPr/>
    </dgm:pt>
    <dgm:pt modelId="{CD510946-09B6-4811-96BD-C4BD6E7F55D0}" type="pres">
      <dgm:prSet presAssocID="{728E7F46-FFB8-4502-8C09-6365D2DF670C}" presName="node" presStyleLbl="node1" presStyleIdx="3" presStyleCnt="4" custScaleX="37131" custScaleY="38992" custLinFactNeighborY="-1238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D5360BFC-A883-3F4B-8A2A-8C1F67C2537B}" type="presOf" srcId="{83C2D789-93EE-460F-AF13-677493A9EACB}" destId="{D9910EFB-37A8-40E3-B026-C0E1D213E866}" srcOrd="0" destOrd="0" presId="urn:microsoft.com/office/officeart/2005/8/layout/default"/>
    <dgm:cxn modelId="{E76BC550-5700-8847-A9A2-4AE60E9838E6}" type="presOf" srcId="{CFE816ED-F647-44E1-B198-62C989E8F8D0}" destId="{F99C8EF2-E830-4A5E-AB01-F908FBC6B9EC}" srcOrd="0" destOrd="0" presId="urn:microsoft.com/office/officeart/2005/8/layout/default"/>
    <dgm:cxn modelId="{C53530EB-CCD4-B84D-85FD-8C6C5050760B}" type="presOf" srcId="{72BD96DB-9FF6-48D6-9E05-80F623C695C1}" destId="{714969AE-33BC-4679-B539-E8D6EA2CC2C5}" srcOrd="0" destOrd="0" presId="urn:microsoft.com/office/officeart/2005/8/layout/default"/>
    <dgm:cxn modelId="{395CDD1A-BF3C-5947-9D47-300807DEDF5F}" type="presOf" srcId="{1D15A174-AAD1-4EA8-9A8F-A508093C9609}" destId="{E68813DA-B0CC-4FA0-9C45-130A04A71056}" srcOrd="0" destOrd="0" presId="urn:microsoft.com/office/officeart/2005/8/layout/default"/>
    <dgm:cxn modelId="{B578314B-5962-024E-8734-71C5A7F02834}" type="presOf" srcId="{728E7F46-FFB8-4502-8C09-6365D2DF670C}" destId="{CD510946-09B6-4811-96BD-C4BD6E7F55D0}" srcOrd="0" destOrd="0" presId="urn:microsoft.com/office/officeart/2005/8/layout/default"/>
    <dgm:cxn modelId="{7B9D8215-A32D-478B-B007-32BEA0C72A73}" srcId="{CFE816ED-F647-44E1-B198-62C989E8F8D0}" destId="{728E7F46-FFB8-4502-8C09-6365D2DF670C}" srcOrd="3" destOrd="0" parTransId="{DED2BB95-5EE0-41D8-8C49-077216615AA9}" sibTransId="{E537F698-94BC-420B-B748-259E4A1A7DF1}"/>
    <dgm:cxn modelId="{F2F95550-0AA9-42A2-B7BA-308161F242CE}" srcId="{CFE816ED-F647-44E1-B198-62C989E8F8D0}" destId="{83C2D789-93EE-460F-AF13-677493A9EACB}" srcOrd="2" destOrd="0" parTransId="{7EC42218-9E0A-480A-9F24-63BB69581622}" sibTransId="{DAF7E023-215D-4135-B9CB-E9C2757DF24C}"/>
    <dgm:cxn modelId="{2F921D0C-1038-4D0C-9FF5-D28ED9165BA4}" srcId="{CFE816ED-F647-44E1-B198-62C989E8F8D0}" destId="{72BD96DB-9FF6-48D6-9E05-80F623C695C1}" srcOrd="1" destOrd="0" parTransId="{556EC61F-D742-4065-8F7D-BC9BA2B5D1CC}" sibTransId="{D50B0DD0-4B5B-4283-98CA-310639E897EE}"/>
    <dgm:cxn modelId="{03D93DEA-FDF3-426B-9FD0-B101EED9FC24}" srcId="{CFE816ED-F647-44E1-B198-62C989E8F8D0}" destId="{1D15A174-AAD1-4EA8-9A8F-A508093C9609}" srcOrd="0" destOrd="0" parTransId="{EA68DD60-B225-402C-8412-E07774F2E4A5}" sibTransId="{EA238347-1371-41C0-9B06-1A2C0E900D04}"/>
    <dgm:cxn modelId="{6F7ACECC-2C85-A84F-B222-BB10B06A3F9D}" type="presParOf" srcId="{F99C8EF2-E830-4A5E-AB01-F908FBC6B9EC}" destId="{E68813DA-B0CC-4FA0-9C45-130A04A71056}" srcOrd="0" destOrd="0" presId="urn:microsoft.com/office/officeart/2005/8/layout/default"/>
    <dgm:cxn modelId="{48D4AA82-1A75-CA41-847A-CD30912D160F}" type="presParOf" srcId="{F99C8EF2-E830-4A5E-AB01-F908FBC6B9EC}" destId="{823499A9-3D81-4FDB-B76B-FC792688674C}" srcOrd="1" destOrd="0" presId="urn:microsoft.com/office/officeart/2005/8/layout/default"/>
    <dgm:cxn modelId="{4BD83D1C-F713-304A-A628-ADFE2DB123BC}" type="presParOf" srcId="{F99C8EF2-E830-4A5E-AB01-F908FBC6B9EC}" destId="{714969AE-33BC-4679-B539-E8D6EA2CC2C5}" srcOrd="2" destOrd="0" presId="urn:microsoft.com/office/officeart/2005/8/layout/default"/>
    <dgm:cxn modelId="{41B73899-FDAC-3547-B0D0-D91E49D6DB89}" type="presParOf" srcId="{F99C8EF2-E830-4A5E-AB01-F908FBC6B9EC}" destId="{7A5B2430-4329-4FAD-B6A9-A2801DF35F5C}" srcOrd="3" destOrd="0" presId="urn:microsoft.com/office/officeart/2005/8/layout/default"/>
    <dgm:cxn modelId="{C49C61AC-FAE5-5845-A8F6-163DC1071E8A}" type="presParOf" srcId="{F99C8EF2-E830-4A5E-AB01-F908FBC6B9EC}" destId="{D9910EFB-37A8-40E3-B026-C0E1D213E866}" srcOrd="4" destOrd="0" presId="urn:microsoft.com/office/officeart/2005/8/layout/default"/>
    <dgm:cxn modelId="{7FFE507A-004B-6445-9FB1-EE254592888D}" type="presParOf" srcId="{F99C8EF2-E830-4A5E-AB01-F908FBC6B9EC}" destId="{9AF13722-C904-412B-A3DE-9BA788C56F2B}" srcOrd="5" destOrd="0" presId="urn:microsoft.com/office/officeart/2005/8/layout/default"/>
    <dgm:cxn modelId="{0FD4EB49-E1EA-4044-9746-769F8D8346D8}" type="presParOf" srcId="{F99C8EF2-E830-4A5E-AB01-F908FBC6B9EC}" destId="{CD510946-09B6-4811-96BD-C4BD6E7F55D0}" srcOrd="6" destOrd="0" presId="urn:microsoft.com/office/officeart/2005/8/layout/default"/>
  </dgm:cxnLst>
  <dgm:bg>
    <a:effectLst/>
  </dgm:bg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813DA-B0CC-4FA0-9C45-130A04A71056}">
      <dsp:nvSpPr>
        <dsp:cNvPr id="0" name=""/>
        <dsp:cNvSpPr/>
      </dsp:nvSpPr>
      <dsp:spPr>
        <a:xfrm>
          <a:off x="556445" y="146178"/>
          <a:ext cx="2625666" cy="1654358"/>
        </a:xfrm>
        <a:prstGeom prst="flowChartAlternateProcess">
          <a:avLst/>
        </a:prstGeom>
        <a:solidFill>
          <a:schemeClr val="lt1"/>
        </a:solidFill>
        <a:ln w="38100" cap="flat" cmpd="sng" algn="ctr">
          <a:solidFill>
            <a:srgbClr val="73228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Research Merit &amp; Integrity</a:t>
          </a:r>
        </a:p>
      </dsp:txBody>
      <dsp:txXfrm>
        <a:off x="637202" y="226935"/>
        <a:ext cx="2464152" cy="1492844"/>
      </dsp:txXfrm>
    </dsp:sp>
    <dsp:sp modelId="{714969AE-33BC-4679-B539-E8D6EA2CC2C5}">
      <dsp:nvSpPr>
        <dsp:cNvPr id="0" name=""/>
        <dsp:cNvSpPr/>
      </dsp:nvSpPr>
      <dsp:spPr>
        <a:xfrm>
          <a:off x="3889248" y="146178"/>
          <a:ext cx="2625666" cy="1654358"/>
        </a:xfrm>
        <a:prstGeom prst="flowChartAlternateProcess">
          <a:avLst/>
        </a:prstGeom>
        <a:solidFill>
          <a:schemeClr val="lt1"/>
        </a:solidFill>
        <a:ln w="38100" cap="flat" cmpd="sng" algn="ctr">
          <a:solidFill>
            <a:srgbClr val="73228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Justice</a:t>
          </a:r>
        </a:p>
      </dsp:txBody>
      <dsp:txXfrm>
        <a:off x="3970005" y="226935"/>
        <a:ext cx="2464152" cy="1492844"/>
      </dsp:txXfrm>
    </dsp:sp>
    <dsp:sp modelId="{D9910EFB-37A8-40E3-B026-C0E1D213E866}">
      <dsp:nvSpPr>
        <dsp:cNvPr id="0" name=""/>
        <dsp:cNvSpPr/>
      </dsp:nvSpPr>
      <dsp:spPr>
        <a:xfrm>
          <a:off x="556445" y="2054752"/>
          <a:ext cx="2625666" cy="1654358"/>
        </a:xfrm>
        <a:prstGeom prst="flowChartAlternateProcess">
          <a:avLst/>
        </a:prstGeom>
        <a:solidFill>
          <a:schemeClr val="lt1"/>
        </a:solidFill>
        <a:ln w="38100" cap="flat" cmpd="sng" algn="ctr">
          <a:solidFill>
            <a:srgbClr val="73228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Beneficence</a:t>
          </a:r>
          <a:endParaRPr lang="en-US" sz="3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7202" y="2135509"/>
        <a:ext cx="2464152" cy="1492844"/>
      </dsp:txXfrm>
    </dsp:sp>
    <dsp:sp modelId="{CD510946-09B6-4811-96BD-C4BD6E7F55D0}">
      <dsp:nvSpPr>
        <dsp:cNvPr id="0" name=""/>
        <dsp:cNvSpPr/>
      </dsp:nvSpPr>
      <dsp:spPr>
        <a:xfrm>
          <a:off x="3889248" y="2068753"/>
          <a:ext cx="2625666" cy="1654358"/>
        </a:xfrm>
        <a:prstGeom prst="flowChartAlternateProcess">
          <a:avLst/>
        </a:prstGeom>
        <a:solidFill>
          <a:schemeClr val="lt1"/>
        </a:solidFill>
        <a:ln w="38100" cap="flat" cmpd="sng" algn="ctr">
          <a:solidFill>
            <a:srgbClr val="73228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/>
            <a:t>Respect</a:t>
          </a:r>
        </a:p>
      </dsp:txBody>
      <dsp:txXfrm>
        <a:off x="3970005" y="2149510"/>
        <a:ext cx="2464152" cy="149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B801E-964B-894B-93EB-A10AB3B741E8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60F55-6A37-3844-8B34-B2CEF24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60F55-6A37-3844-8B34-B2CEF24C7E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7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7850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5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5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9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0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1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3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3BB0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9862930" cy="3473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5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490870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6986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3BB0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4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7322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9862930" cy="3473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732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3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490870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6986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7322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732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7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F79A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9862930" cy="3473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F79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3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490870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6986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F79A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F79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C9FB-003A-2042-A4E3-D6253C589239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4" r:id="rId5"/>
    <p:sldLayoutId id="2147483662" r:id="rId6"/>
    <p:sldLayoutId id="2147483665" r:id="rId7"/>
    <p:sldLayoutId id="2147483663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anton"/>
          <a:ea typeface="+mj-ea"/>
          <a:cs typeface="Panton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Panton"/>
          <a:ea typeface="+mn-ea"/>
          <a:cs typeface="Panton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Panton"/>
          <a:ea typeface="+mn-ea"/>
          <a:cs typeface="Panton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Panton"/>
          <a:ea typeface="+mn-ea"/>
          <a:cs typeface="Panton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anton"/>
          <a:ea typeface="+mn-ea"/>
          <a:cs typeface="Panton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anton"/>
          <a:ea typeface="+mn-ea"/>
          <a:cs typeface="Panto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srn.com/abstract=2510927" TargetMode="External"/><Relationship Id="rId3" Type="http://schemas.openxmlformats.org/officeDocument/2006/relationships/hyperlink" Target="http://dx.doi.org/10.2139/ssrn.251092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srn.com/abstract=2510927" TargetMode="External"/><Relationship Id="rId3" Type="http://schemas.openxmlformats.org/officeDocument/2006/relationships/hyperlink" Target="http://dx.doi.org/10.2139/ssrn.251092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srn.com/abstract=2510927" TargetMode="External"/><Relationship Id="rId3" Type="http://schemas.openxmlformats.org/officeDocument/2006/relationships/hyperlink" Target="http://dx.doi.org/10.2139/ssrn.251092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Challenges of Unlocking Health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81110"/>
          </a:xfrm>
        </p:spPr>
        <p:txBody>
          <a:bodyPr>
            <a:normAutofit/>
          </a:bodyPr>
          <a:lstStyle/>
          <a:p>
            <a:r>
              <a:rPr lang="en-US" dirty="0" err="1" smtClean="0"/>
              <a:t>Ms</a:t>
            </a:r>
            <a:r>
              <a:rPr lang="en-US" dirty="0" smtClean="0"/>
              <a:t> Kylie </a:t>
            </a:r>
            <a:r>
              <a:rPr lang="en-US" dirty="0" err="1" smtClean="0"/>
              <a:t>Sproston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Chief Executive Officer </a:t>
            </a:r>
            <a:br>
              <a:rPr lang="en-US" dirty="0" smtClean="0"/>
            </a:br>
            <a:r>
              <a:rPr lang="en-US" dirty="0" err="1" smtClean="0"/>
              <a:t>Bellberry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642" y="6339254"/>
            <a:ext cx="1639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</a:t>
            </a:r>
            <a:r>
              <a:rPr lang="en-US" sz="1400" dirty="0" smtClean="0">
                <a:solidFill>
                  <a:schemeClr val="bg1"/>
                </a:solidFill>
              </a:rPr>
              <a:t>PharmAus2017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4542" y="6339254"/>
            <a:ext cx="1639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@</a:t>
            </a:r>
            <a:r>
              <a:rPr lang="en-US" sz="1400" dirty="0" err="1" smtClean="0">
                <a:solidFill>
                  <a:schemeClr val="bg1"/>
                </a:solidFill>
              </a:rPr>
              <a:t>smiliekylie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A455CA7-3291-4769-8009-6A31F0094092}"/>
              </a:ext>
            </a:extLst>
          </p:cNvPr>
          <p:cNvGrpSpPr/>
          <p:nvPr/>
        </p:nvGrpSpPr>
        <p:grpSpPr>
          <a:xfrm>
            <a:off x="893605" y="157366"/>
            <a:ext cx="5527978" cy="6199473"/>
            <a:chOff x="3067639" y="157366"/>
            <a:chExt cx="5917741" cy="662598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4A549E8-83D0-440A-A731-3A90962C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7639" y="157366"/>
              <a:ext cx="5917741" cy="66259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6AF922A-059A-4865-B85A-113DF7DC9399}"/>
                </a:ext>
              </a:extLst>
            </p:cNvPr>
            <p:cNvSpPr/>
            <p:nvPr/>
          </p:nvSpPr>
          <p:spPr>
            <a:xfrm>
              <a:off x="7987982" y="1539550"/>
              <a:ext cx="988067" cy="5225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395E5E-962C-47B3-8F7C-99CABC6E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745" y="534955"/>
            <a:ext cx="4657724" cy="2534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CA56B9-56CF-46B6-80C4-5B9DB50A1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745" y="3594619"/>
            <a:ext cx="4644993" cy="1971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xplosion: 14 Points 8">
            <a:extLst>
              <a:ext uri="{FF2B5EF4-FFF2-40B4-BE49-F238E27FC236}">
                <a16:creationId xmlns="" xmlns:a16="http://schemas.microsoft.com/office/drawing/2014/main" id="{E7BE6972-2D42-4246-B6E4-3974DA0BE076}"/>
              </a:ext>
            </a:extLst>
          </p:cNvPr>
          <p:cNvSpPr/>
          <p:nvPr/>
        </p:nvSpPr>
        <p:spPr>
          <a:xfrm>
            <a:off x="439929" y="2225990"/>
            <a:ext cx="4542887" cy="1829175"/>
          </a:xfrm>
          <a:prstGeom prst="irregularSeal2">
            <a:avLst/>
          </a:prstGeom>
          <a:solidFill>
            <a:srgbClr val="7322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/>
              <a:t>Clinical vs Commercial?</a:t>
            </a:r>
          </a:p>
        </p:txBody>
      </p:sp>
      <p:sp>
        <p:nvSpPr>
          <p:cNvPr id="10" name="Explosion: 14 Points 9">
            <a:extLst>
              <a:ext uri="{FF2B5EF4-FFF2-40B4-BE49-F238E27FC236}">
                <a16:creationId xmlns="" xmlns:a16="http://schemas.microsoft.com/office/drawing/2014/main" id="{6EDACC01-4A12-4DDE-AAFE-28C486D26C7D}"/>
              </a:ext>
            </a:extLst>
          </p:cNvPr>
          <p:cNvSpPr/>
          <p:nvPr/>
        </p:nvSpPr>
        <p:spPr>
          <a:xfrm>
            <a:off x="4717472" y="4152121"/>
            <a:ext cx="4077519" cy="2160104"/>
          </a:xfrm>
          <a:prstGeom prst="irregularSeal2">
            <a:avLst/>
          </a:prstGeom>
          <a:solidFill>
            <a:srgbClr val="7322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/>
              <a:t>Data Security and Cyber Risk</a:t>
            </a:r>
          </a:p>
        </p:txBody>
      </p:sp>
      <p:sp>
        <p:nvSpPr>
          <p:cNvPr id="11" name="Explosion: 14 Points 10">
            <a:extLst>
              <a:ext uri="{FF2B5EF4-FFF2-40B4-BE49-F238E27FC236}">
                <a16:creationId xmlns="" xmlns:a16="http://schemas.microsoft.com/office/drawing/2014/main" id="{CB899267-F565-45C7-8420-A6BE17D014CA}"/>
              </a:ext>
            </a:extLst>
          </p:cNvPr>
          <p:cNvSpPr/>
          <p:nvPr/>
        </p:nvSpPr>
        <p:spPr>
          <a:xfrm>
            <a:off x="7446724" y="295907"/>
            <a:ext cx="4502821" cy="1506456"/>
          </a:xfrm>
          <a:prstGeom prst="irregularSeal2">
            <a:avLst/>
          </a:prstGeom>
          <a:solidFill>
            <a:srgbClr val="7322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/>
              <a:t>Reidentification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215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300" y="527183"/>
            <a:ext cx="8881918" cy="1541108"/>
          </a:xfrm>
        </p:spPr>
        <p:txBody>
          <a:bodyPr anchor="t">
            <a:normAutofit/>
          </a:bodyPr>
          <a:lstStyle/>
          <a:p>
            <a:r>
              <a:rPr lang="en-AU" altLang="en-US" sz="2400" dirty="0" smtClean="0"/>
              <a:t>The Origins of Personal Data and It’s Implications for Governance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8964" y="6295284"/>
            <a:ext cx="8167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Abrams, Martin, The Origins of Personal Data and its Implications for Governance (March 21, 2014). Available at SSRN: </a:t>
            </a:r>
            <a:r>
              <a:rPr lang="en-AU" sz="1200" dirty="0">
                <a:hlinkClick r:id="rId2"/>
              </a:rPr>
              <a:t>https://ssrn.com/abstract=2510927</a:t>
            </a:r>
            <a:r>
              <a:rPr lang="en-AU" sz="1200" dirty="0"/>
              <a:t> or </a:t>
            </a:r>
            <a:r>
              <a:rPr lang="en-AU" sz="1200" dirty="0">
                <a:hlinkClick r:id="rId3"/>
              </a:rPr>
              <a:t>http://dx.doi.org/10.2139/ssrn.2510927</a:t>
            </a:r>
            <a:endParaRPr lang="en-AU" sz="1200" dirty="0"/>
          </a:p>
          <a:p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1AEB8E23-1C48-4232-BED3-379973CC1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627105"/>
              </p:ext>
            </p:extLst>
          </p:nvPr>
        </p:nvGraphicFramePr>
        <p:xfrm>
          <a:off x="935182" y="1323651"/>
          <a:ext cx="10016836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209">
                  <a:extLst>
                    <a:ext uri="{9D8B030D-6E8A-4147-A177-3AD203B41FA5}">
                      <a16:colId xmlns="" xmlns:a16="http://schemas.microsoft.com/office/drawing/2014/main" val="1875596269"/>
                    </a:ext>
                  </a:extLst>
                </a:gridCol>
                <a:gridCol w="2504209">
                  <a:extLst>
                    <a:ext uri="{9D8B030D-6E8A-4147-A177-3AD203B41FA5}">
                      <a16:colId xmlns="" xmlns:a16="http://schemas.microsoft.com/office/drawing/2014/main" val="1503443070"/>
                    </a:ext>
                  </a:extLst>
                </a:gridCol>
                <a:gridCol w="2504209">
                  <a:extLst>
                    <a:ext uri="{9D8B030D-6E8A-4147-A177-3AD203B41FA5}">
                      <a16:colId xmlns="" xmlns:a16="http://schemas.microsoft.com/office/drawing/2014/main" val="1346590441"/>
                    </a:ext>
                  </a:extLst>
                </a:gridCol>
                <a:gridCol w="2504209">
                  <a:extLst>
                    <a:ext uri="{9D8B030D-6E8A-4147-A177-3AD203B41FA5}">
                      <a16:colId xmlns="" xmlns:a16="http://schemas.microsoft.com/office/drawing/2014/main" val="1667665493"/>
                    </a:ext>
                  </a:extLst>
                </a:gridCol>
              </a:tblGrid>
              <a:tr h="417437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Provided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Derived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Inferred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7715712"/>
                  </a:ext>
                </a:extLst>
              </a:tr>
              <a:tr h="1252310">
                <a:tc>
                  <a:txBody>
                    <a:bodyPr/>
                    <a:lstStyle/>
                    <a:p>
                      <a:r>
                        <a:rPr lang="en-AU" sz="1400" dirty="0"/>
                        <a:t>SELF-INITIATED</a:t>
                      </a:r>
                    </a:p>
                    <a:p>
                      <a:r>
                        <a:rPr lang="en-AU" sz="1400" i="1" dirty="0"/>
                        <a:t>Online purchase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USER ENGAGED</a:t>
                      </a:r>
                    </a:p>
                    <a:p>
                      <a:r>
                        <a:rPr lang="en-AU" sz="1400" i="1" dirty="0"/>
                        <a:t>Cookies</a:t>
                      </a:r>
                    </a:p>
                    <a:p>
                      <a:r>
                        <a:rPr lang="en-AU" sz="1400" i="1" dirty="0"/>
                        <a:t>Location-enabled device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COMPUTATIONAL</a:t>
                      </a:r>
                    </a:p>
                    <a:p>
                      <a:r>
                        <a:rPr lang="en-AU" sz="1400" i="1" dirty="0"/>
                        <a:t>Credit ratios</a:t>
                      </a:r>
                    </a:p>
                    <a:p>
                      <a:r>
                        <a:rPr lang="en-AU" sz="1400" i="1" dirty="0"/>
                        <a:t>Average purchase per visit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STATISTICAL</a:t>
                      </a:r>
                    </a:p>
                    <a:p>
                      <a:r>
                        <a:rPr lang="en-AU" sz="1400" i="1" dirty="0"/>
                        <a:t>Credit score</a:t>
                      </a:r>
                    </a:p>
                    <a:p>
                      <a:r>
                        <a:rPr lang="en-AU" sz="1400" i="1" dirty="0"/>
                        <a:t>Life Expectancy</a:t>
                      </a:r>
                    </a:p>
                    <a:p>
                      <a:r>
                        <a:rPr lang="en-AU" sz="1400" i="1" dirty="0"/>
                        <a:t>Crime hotspots</a:t>
                      </a:r>
                    </a:p>
                    <a:p>
                      <a:r>
                        <a:rPr lang="en-AU" sz="1400" i="1" dirty="0"/>
                        <a:t>Traffic Patterns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254360"/>
                  </a:ext>
                </a:extLst>
              </a:tr>
              <a:tr h="667899">
                <a:tc>
                  <a:txBody>
                    <a:bodyPr/>
                    <a:lstStyle/>
                    <a:p>
                      <a:r>
                        <a:rPr lang="en-AU" sz="1400" dirty="0"/>
                        <a:t>COMPELLED</a:t>
                      </a:r>
                    </a:p>
                    <a:p>
                      <a:r>
                        <a:rPr lang="en-AU" sz="1400" i="1" dirty="0"/>
                        <a:t>Applications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NOT ANTICIPATED</a:t>
                      </a:r>
                    </a:p>
                    <a:p>
                      <a:r>
                        <a:rPr lang="en-AU" sz="1400" i="1" dirty="0"/>
                        <a:t>Sensors in cars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AU" sz="1400" dirty="0"/>
                        <a:t>NOTATIONAL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Classification of buyer attributes.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Medical condition based on diagnostic tests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AU" sz="1400" dirty="0"/>
                        <a:t>ADVANCED ANALYTICAL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Risk of developing disease based on multi-factor analysis.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College success prediction based on big data analysis at age 9.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7244709"/>
                  </a:ext>
                </a:extLst>
              </a:tr>
              <a:tr h="667899">
                <a:tc>
                  <a:txBody>
                    <a:bodyPr/>
                    <a:lstStyle/>
                    <a:p>
                      <a:r>
                        <a:rPr lang="en-AU" sz="1400" dirty="0"/>
                        <a:t>TRANSACTIONAL</a:t>
                      </a:r>
                    </a:p>
                    <a:p>
                      <a:r>
                        <a:rPr lang="en-AU" sz="1400" i="1" dirty="0" err="1"/>
                        <a:t>Eg</a:t>
                      </a:r>
                      <a:r>
                        <a:rPr lang="en-AU" sz="1400" i="1" dirty="0"/>
                        <a:t> Bills Paid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AU" sz="1400" dirty="0"/>
                        <a:t>PASSIVE</a:t>
                      </a:r>
                    </a:p>
                    <a:p>
                      <a:r>
                        <a:rPr lang="en-AU" sz="1400" i="1" dirty="0"/>
                        <a:t>Facial images from CCTV</a:t>
                      </a:r>
                    </a:p>
                    <a:p>
                      <a:r>
                        <a:rPr lang="en-AU" sz="1400" i="1" dirty="0" err="1"/>
                        <a:t>WiFi</a:t>
                      </a:r>
                      <a:r>
                        <a:rPr lang="en-AU" sz="1400" i="1" dirty="0"/>
                        <a:t> data</a:t>
                      </a:r>
                    </a:p>
                    <a:p>
                      <a:r>
                        <a:rPr lang="en-AU" sz="1400" i="1" dirty="0"/>
                        <a:t>Call logs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0560646"/>
                  </a:ext>
                </a:extLst>
              </a:tr>
              <a:tr h="862702">
                <a:tc>
                  <a:txBody>
                    <a:bodyPr/>
                    <a:lstStyle/>
                    <a:p>
                      <a:r>
                        <a:rPr lang="en-AU" sz="1400" dirty="0"/>
                        <a:t>POSTED</a:t>
                      </a:r>
                    </a:p>
                    <a:p>
                      <a:r>
                        <a:rPr lang="en-AU" sz="1400" i="1" dirty="0"/>
                        <a:t>Instagram</a:t>
                      </a:r>
                    </a:p>
                    <a:p>
                      <a:r>
                        <a:rPr lang="en-AU" sz="1400" i="1" dirty="0"/>
                        <a:t>Twitter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227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4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8964" y="6295284"/>
            <a:ext cx="8167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Abrams, Martin, The Origins of Personal Data and its Implications for Governance (March 21, 2014). Available at SSRN: </a:t>
            </a:r>
            <a:r>
              <a:rPr lang="en-AU" sz="1200" dirty="0">
                <a:hlinkClick r:id="rId2"/>
              </a:rPr>
              <a:t>https://ssrn.com/abstract=2510927</a:t>
            </a:r>
            <a:r>
              <a:rPr lang="en-AU" sz="1200" dirty="0"/>
              <a:t> or </a:t>
            </a:r>
            <a:r>
              <a:rPr lang="en-AU" sz="1200" dirty="0">
                <a:hlinkClick r:id="rId3"/>
              </a:rPr>
              <a:t>http://dx.doi.org/10.2139/ssrn.2510927</a:t>
            </a:r>
            <a:endParaRPr lang="en-AU" sz="1200" dirty="0"/>
          </a:p>
          <a:p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="" xmlns:a16="http://schemas.microsoft.com/office/drawing/2014/main" id="{1AEB8E23-1C48-4232-BED3-379973CC1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48391"/>
              </p:ext>
            </p:extLst>
          </p:nvPr>
        </p:nvGraphicFramePr>
        <p:xfrm>
          <a:off x="935182" y="1323651"/>
          <a:ext cx="10016836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209">
                  <a:extLst>
                    <a:ext uri="{9D8B030D-6E8A-4147-A177-3AD203B41FA5}">
                      <a16:colId xmlns="" xmlns:a16="http://schemas.microsoft.com/office/drawing/2014/main" val="1875596269"/>
                    </a:ext>
                  </a:extLst>
                </a:gridCol>
                <a:gridCol w="2504209">
                  <a:extLst>
                    <a:ext uri="{9D8B030D-6E8A-4147-A177-3AD203B41FA5}">
                      <a16:colId xmlns="" xmlns:a16="http://schemas.microsoft.com/office/drawing/2014/main" val="1503443070"/>
                    </a:ext>
                  </a:extLst>
                </a:gridCol>
                <a:gridCol w="2504209">
                  <a:extLst>
                    <a:ext uri="{9D8B030D-6E8A-4147-A177-3AD203B41FA5}">
                      <a16:colId xmlns="" xmlns:a16="http://schemas.microsoft.com/office/drawing/2014/main" val="1346590441"/>
                    </a:ext>
                  </a:extLst>
                </a:gridCol>
                <a:gridCol w="2504209">
                  <a:extLst>
                    <a:ext uri="{9D8B030D-6E8A-4147-A177-3AD203B41FA5}">
                      <a16:colId xmlns="" xmlns:a16="http://schemas.microsoft.com/office/drawing/2014/main" val="1667665493"/>
                    </a:ext>
                  </a:extLst>
                </a:gridCol>
              </a:tblGrid>
              <a:tr h="417437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Provided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Derived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Inferred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7715712"/>
                  </a:ext>
                </a:extLst>
              </a:tr>
              <a:tr h="1252310">
                <a:tc>
                  <a:txBody>
                    <a:bodyPr/>
                    <a:lstStyle/>
                    <a:p>
                      <a:r>
                        <a:rPr lang="en-AU" sz="1400" dirty="0"/>
                        <a:t>SELF-INITIATED</a:t>
                      </a:r>
                    </a:p>
                    <a:p>
                      <a:r>
                        <a:rPr lang="en-AU" sz="1400" i="1" dirty="0"/>
                        <a:t>Online purchase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USER ENGAGED</a:t>
                      </a:r>
                    </a:p>
                    <a:p>
                      <a:r>
                        <a:rPr lang="en-AU" sz="1400" i="1" dirty="0"/>
                        <a:t>Cookies</a:t>
                      </a:r>
                    </a:p>
                    <a:p>
                      <a:r>
                        <a:rPr lang="en-AU" sz="1400" i="1" dirty="0"/>
                        <a:t>Location-enabled device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COMPUTATIONAL</a:t>
                      </a:r>
                    </a:p>
                    <a:p>
                      <a:r>
                        <a:rPr lang="en-AU" sz="1400" i="1" dirty="0"/>
                        <a:t>Credit ratios</a:t>
                      </a:r>
                    </a:p>
                    <a:p>
                      <a:r>
                        <a:rPr lang="en-AU" sz="1400" i="1" dirty="0"/>
                        <a:t>Average purchase per visit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STATISTICAL</a:t>
                      </a:r>
                    </a:p>
                    <a:p>
                      <a:r>
                        <a:rPr lang="en-AU" sz="1400" i="1" dirty="0"/>
                        <a:t>Credit score</a:t>
                      </a:r>
                    </a:p>
                    <a:p>
                      <a:r>
                        <a:rPr lang="en-AU" sz="1400" i="1" dirty="0"/>
                        <a:t>Life Expectancy</a:t>
                      </a:r>
                    </a:p>
                    <a:p>
                      <a:r>
                        <a:rPr lang="en-AU" sz="1400" i="1" dirty="0"/>
                        <a:t>Crime hotspots</a:t>
                      </a:r>
                    </a:p>
                    <a:p>
                      <a:r>
                        <a:rPr lang="en-AU" sz="1400" i="1" dirty="0"/>
                        <a:t>Traffic Patterns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254360"/>
                  </a:ext>
                </a:extLst>
              </a:tr>
              <a:tr h="667899">
                <a:tc>
                  <a:txBody>
                    <a:bodyPr/>
                    <a:lstStyle/>
                    <a:p>
                      <a:r>
                        <a:rPr lang="en-AU" sz="1400" dirty="0"/>
                        <a:t>COMPELLED</a:t>
                      </a:r>
                    </a:p>
                    <a:p>
                      <a:r>
                        <a:rPr lang="en-AU" sz="1400" i="1" dirty="0"/>
                        <a:t>Applications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NOT ANTICIPATED</a:t>
                      </a:r>
                    </a:p>
                    <a:p>
                      <a:r>
                        <a:rPr lang="en-AU" sz="1400" i="1" dirty="0"/>
                        <a:t>Sensors in cars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AU" sz="1400" dirty="0"/>
                        <a:t>NOTATIONAL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Classification of buyer attributes.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Medical condition based on diagnostic tests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AU" sz="1400" dirty="0"/>
                        <a:t>ADVANCED ANALYTICAL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Risk of developing disease based on multi-factor analysis.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College success prediction based on big data analysis at age 9.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7244709"/>
                  </a:ext>
                </a:extLst>
              </a:tr>
              <a:tr h="667899">
                <a:tc>
                  <a:txBody>
                    <a:bodyPr/>
                    <a:lstStyle/>
                    <a:p>
                      <a:r>
                        <a:rPr lang="en-AU" sz="1400" dirty="0"/>
                        <a:t>TRANSACTIONAL</a:t>
                      </a:r>
                    </a:p>
                    <a:p>
                      <a:r>
                        <a:rPr lang="en-AU" sz="1400" i="1" dirty="0" err="1"/>
                        <a:t>Eg</a:t>
                      </a:r>
                      <a:r>
                        <a:rPr lang="en-AU" sz="1400" i="1" dirty="0"/>
                        <a:t> Bills Paid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AU" sz="1400" dirty="0"/>
                        <a:t>PASSIVE</a:t>
                      </a:r>
                    </a:p>
                    <a:p>
                      <a:r>
                        <a:rPr lang="en-AU" sz="1400" i="1" dirty="0"/>
                        <a:t>Facial images from CCTV</a:t>
                      </a:r>
                    </a:p>
                    <a:p>
                      <a:r>
                        <a:rPr lang="en-AU" sz="1400" i="1" dirty="0" err="1"/>
                        <a:t>WiFi</a:t>
                      </a:r>
                      <a:r>
                        <a:rPr lang="en-AU" sz="1400" i="1" dirty="0"/>
                        <a:t> data</a:t>
                      </a:r>
                    </a:p>
                    <a:p>
                      <a:r>
                        <a:rPr lang="en-AU" sz="1400" i="1" dirty="0"/>
                        <a:t>Call logs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0560646"/>
                  </a:ext>
                </a:extLst>
              </a:tr>
              <a:tr h="862702">
                <a:tc>
                  <a:txBody>
                    <a:bodyPr/>
                    <a:lstStyle/>
                    <a:p>
                      <a:r>
                        <a:rPr lang="en-AU" sz="1400" dirty="0"/>
                        <a:t>POSTED</a:t>
                      </a:r>
                    </a:p>
                    <a:p>
                      <a:r>
                        <a:rPr lang="en-AU" sz="1400" i="1" dirty="0"/>
                        <a:t>Instagram</a:t>
                      </a:r>
                    </a:p>
                    <a:p>
                      <a:r>
                        <a:rPr lang="en-AU" sz="1400" i="1" dirty="0"/>
                        <a:t>Twitter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2272806"/>
                  </a:ext>
                </a:extLst>
              </a:tr>
            </a:tbl>
          </a:graphicData>
        </a:graphic>
      </p:graphicFrame>
      <p:sp>
        <p:nvSpPr>
          <p:cNvPr id="7" name="Arrow: Right 2">
            <a:extLst>
              <a:ext uri="{FF2B5EF4-FFF2-40B4-BE49-F238E27FC236}">
                <a16:creationId xmlns="" xmlns:a16="http://schemas.microsoft.com/office/drawing/2014/main" id="{CB1CA682-8AC0-4029-AE7E-5A8B4005F7B0}"/>
              </a:ext>
            </a:extLst>
          </p:cNvPr>
          <p:cNvSpPr/>
          <p:nvPr/>
        </p:nvSpPr>
        <p:spPr>
          <a:xfrm>
            <a:off x="607550" y="603276"/>
            <a:ext cx="11150081" cy="788124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i="1" dirty="0"/>
              <a:t>High</a:t>
            </a:r>
            <a:r>
              <a:rPr lang="en-AU" dirty="0"/>
              <a:t>				Level of Personal Awareness				</a:t>
            </a:r>
            <a:r>
              <a:rPr lang="en-AU" b="1" i="1" dirty="0" smtClean="0"/>
              <a:t>Low</a:t>
            </a: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3109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8964" y="6295284"/>
            <a:ext cx="8167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Abrams, Martin, The Origins of Personal Data and its Implications for Governance (March 21, 2014). Available at SSRN: </a:t>
            </a:r>
            <a:r>
              <a:rPr lang="en-AU" sz="1200" dirty="0">
                <a:hlinkClick r:id="rId2"/>
              </a:rPr>
              <a:t>https://ssrn.com/abstract=2510927</a:t>
            </a:r>
            <a:r>
              <a:rPr lang="en-AU" sz="1200" dirty="0"/>
              <a:t> or </a:t>
            </a:r>
            <a:r>
              <a:rPr lang="en-AU" sz="1200" dirty="0">
                <a:hlinkClick r:id="rId3"/>
              </a:rPr>
              <a:t>http://dx.doi.org/10.2139/ssrn.2510927</a:t>
            </a:r>
            <a:endParaRPr lang="en-AU" sz="1200" dirty="0"/>
          </a:p>
          <a:p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="" xmlns:a16="http://schemas.microsoft.com/office/drawing/2014/main" id="{1AEB8E23-1C48-4232-BED3-379973CC1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48391"/>
              </p:ext>
            </p:extLst>
          </p:nvPr>
        </p:nvGraphicFramePr>
        <p:xfrm>
          <a:off x="935182" y="1323651"/>
          <a:ext cx="10016836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209">
                  <a:extLst>
                    <a:ext uri="{9D8B030D-6E8A-4147-A177-3AD203B41FA5}">
                      <a16:colId xmlns="" xmlns:a16="http://schemas.microsoft.com/office/drawing/2014/main" val="1875596269"/>
                    </a:ext>
                  </a:extLst>
                </a:gridCol>
                <a:gridCol w="2504209">
                  <a:extLst>
                    <a:ext uri="{9D8B030D-6E8A-4147-A177-3AD203B41FA5}">
                      <a16:colId xmlns="" xmlns:a16="http://schemas.microsoft.com/office/drawing/2014/main" val="1503443070"/>
                    </a:ext>
                  </a:extLst>
                </a:gridCol>
                <a:gridCol w="2504209">
                  <a:extLst>
                    <a:ext uri="{9D8B030D-6E8A-4147-A177-3AD203B41FA5}">
                      <a16:colId xmlns="" xmlns:a16="http://schemas.microsoft.com/office/drawing/2014/main" val="1346590441"/>
                    </a:ext>
                  </a:extLst>
                </a:gridCol>
                <a:gridCol w="2504209">
                  <a:extLst>
                    <a:ext uri="{9D8B030D-6E8A-4147-A177-3AD203B41FA5}">
                      <a16:colId xmlns="" xmlns:a16="http://schemas.microsoft.com/office/drawing/2014/main" val="1667665493"/>
                    </a:ext>
                  </a:extLst>
                </a:gridCol>
              </a:tblGrid>
              <a:tr h="417437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Provided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Derived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Inferred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7715712"/>
                  </a:ext>
                </a:extLst>
              </a:tr>
              <a:tr h="1252310">
                <a:tc>
                  <a:txBody>
                    <a:bodyPr/>
                    <a:lstStyle/>
                    <a:p>
                      <a:r>
                        <a:rPr lang="en-AU" sz="1400" dirty="0"/>
                        <a:t>SELF-INITIATED</a:t>
                      </a:r>
                    </a:p>
                    <a:p>
                      <a:r>
                        <a:rPr lang="en-AU" sz="1400" i="1" dirty="0"/>
                        <a:t>Online purchase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USER ENGAGED</a:t>
                      </a:r>
                    </a:p>
                    <a:p>
                      <a:r>
                        <a:rPr lang="en-AU" sz="1400" i="1" dirty="0"/>
                        <a:t>Cookies</a:t>
                      </a:r>
                    </a:p>
                    <a:p>
                      <a:r>
                        <a:rPr lang="en-AU" sz="1400" i="1" dirty="0"/>
                        <a:t>Location-enabled device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COMPUTATIONAL</a:t>
                      </a:r>
                    </a:p>
                    <a:p>
                      <a:r>
                        <a:rPr lang="en-AU" sz="1400" i="1" dirty="0"/>
                        <a:t>Credit ratios</a:t>
                      </a:r>
                    </a:p>
                    <a:p>
                      <a:r>
                        <a:rPr lang="en-AU" sz="1400" i="1" dirty="0"/>
                        <a:t>Average purchase per visit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STATISTICAL</a:t>
                      </a:r>
                    </a:p>
                    <a:p>
                      <a:r>
                        <a:rPr lang="en-AU" sz="1400" i="1" dirty="0"/>
                        <a:t>Credit score</a:t>
                      </a:r>
                    </a:p>
                    <a:p>
                      <a:r>
                        <a:rPr lang="en-AU" sz="1400" i="1" dirty="0"/>
                        <a:t>Life Expectancy</a:t>
                      </a:r>
                    </a:p>
                    <a:p>
                      <a:r>
                        <a:rPr lang="en-AU" sz="1400" i="1" dirty="0"/>
                        <a:t>Crime hotspots</a:t>
                      </a:r>
                    </a:p>
                    <a:p>
                      <a:r>
                        <a:rPr lang="en-AU" sz="1400" i="1" dirty="0"/>
                        <a:t>Traffic Patterns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254360"/>
                  </a:ext>
                </a:extLst>
              </a:tr>
              <a:tr h="667899">
                <a:tc>
                  <a:txBody>
                    <a:bodyPr/>
                    <a:lstStyle/>
                    <a:p>
                      <a:r>
                        <a:rPr lang="en-AU" sz="1400" dirty="0"/>
                        <a:t>COMPELLED</a:t>
                      </a:r>
                    </a:p>
                    <a:p>
                      <a:r>
                        <a:rPr lang="en-AU" sz="1400" i="1" dirty="0"/>
                        <a:t>Applications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NOT ANTICIPATED</a:t>
                      </a:r>
                    </a:p>
                    <a:p>
                      <a:r>
                        <a:rPr lang="en-AU" sz="1400" i="1" dirty="0"/>
                        <a:t>Sensors in cars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AU" sz="1400" dirty="0"/>
                        <a:t>NOTATIONAL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Classification of buyer attributes.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Medical condition based on diagnostic tests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AU" sz="1400" dirty="0"/>
                        <a:t>ADVANCED ANALYTICAL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Risk of developing disease based on multi-factor analysis.</a:t>
                      </a:r>
                    </a:p>
                    <a:p>
                      <a:endParaRPr lang="en-AU" sz="1400" i="1" dirty="0"/>
                    </a:p>
                    <a:p>
                      <a:r>
                        <a:rPr lang="en-AU" sz="1400" i="1" dirty="0"/>
                        <a:t>College success prediction based on big data analysis at age 9.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7244709"/>
                  </a:ext>
                </a:extLst>
              </a:tr>
              <a:tr h="667899">
                <a:tc>
                  <a:txBody>
                    <a:bodyPr/>
                    <a:lstStyle/>
                    <a:p>
                      <a:r>
                        <a:rPr lang="en-AU" sz="1400" dirty="0"/>
                        <a:t>TRANSACTIONAL</a:t>
                      </a:r>
                    </a:p>
                    <a:p>
                      <a:r>
                        <a:rPr lang="en-AU" sz="1400" i="1" dirty="0" err="1"/>
                        <a:t>Eg</a:t>
                      </a:r>
                      <a:r>
                        <a:rPr lang="en-AU" sz="1400" i="1" dirty="0"/>
                        <a:t> Bills Paid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AU" sz="1400" dirty="0"/>
                        <a:t>PASSIVE</a:t>
                      </a:r>
                    </a:p>
                    <a:p>
                      <a:r>
                        <a:rPr lang="en-AU" sz="1400" i="1" dirty="0"/>
                        <a:t>Facial images from CCTV</a:t>
                      </a:r>
                    </a:p>
                    <a:p>
                      <a:r>
                        <a:rPr lang="en-AU" sz="1400" i="1" dirty="0" err="1"/>
                        <a:t>WiFi</a:t>
                      </a:r>
                      <a:r>
                        <a:rPr lang="en-AU" sz="1400" i="1" dirty="0"/>
                        <a:t> data</a:t>
                      </a:r>
                    </a:p>
                    <a:p>
                      <a:r>
                        <a:rPr lang="en-AU" sz="1400" i="1" dirty="0"/>
                        <a:t>Call logs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0560646"/>
                  </a:ext>
                </a:extLst>
              </a:tr>
              <a:tr h="862702">
                <a:tc>
                  <a:txBody>
                    <a:bodyPr/>
                    <a:lstStyle/>
                    <a:p>
                      <a:r>
                        <a:rPr lang="en-AU" sz="1400" dirty="0"/>
                        <a:t>POSTED</a:t>
                      </a:r>
                    </a:p>
                    <a:p>
                      <a:r>
                        <a:rPr lang="en-AU" sz="1400" i="1" dirty="0"/>
                        <a:t>Instagram</a:t>
                      </a:r>
                    </a:p>
                    <a:p>
                      <a:r>
                        <a:rPr lang="en-AU" sz="1400" i="1" dirty="0"/>
                        <a:t>Twitter</a:t>
                      </a:r>
                    </a:p>
                    <a:p>
                      <a:endParaRPr lang="en-A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2272806"/>
                  </a:ext>
                </a:extLst>
              </a:tr>
            </a:tbl>
          </a:graphicData>
        </a:graphic>
      </p:graphicFrame>
      <p:sp>
        <p:nvSpPr>
          <p:cNvPr id="7" name="Arrow: Right 2">
            <a:extLst>
              <a:ext uri="{FF2B5EF4-FFF2-40B4-BE49-F238E27FC236}">
                <a16:creationId xmlns="" xmlns:a16="http://schemas.microsoft.com/office/drawing/2014/main" id="{CB1CA682-8AC0-4029-AE7E-5A8B4005F7B0}"/>
              </a:ext>
            </a:extLst>
          </p:cNvPr>
          <p:cNvSpPr/>
          <p:nvPr/>
        </p:nvSpPr>
        <p:spPr>
          <a:xfrm>
            <a:off x="607550" y="603276"/>
            <a:ext cx="11150081" cy="788124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i="1" dirty="0"/>
              <a:t>High</a:t>
            </a:r>
            <a:r>
              <a:rPr lang="en-AU" dirty="0"/>
              <a:t>				Level of Personal Awareness				</a:t>
            </a:r>
            <a:r>
              <a:rPr lang="en-AU" b="1" i="1" dirty="0" smtClean="0"/>
              <a:t>Low</a:t>
            </a:r>
            <a:endParaRPr lang="en-AU" b="1" i="1" dirty="0"/>
          </a:p>
        </p:txBody>
      </p:sp>
      <p:sp>
        <p:nvSpPr>
          <p:cNvPr id="8" name="Arrow: Right 5">
            <a:extLst>
              <a:ext uri="{FF2B5EF4-FFF2-40B4-BE49-F238E27FC236}">
                <a16:creationId xmlns="" xmlns:a16="http://schemas.microsoft.com/office/drawing/2014/main" id="{C6A0D104-188B-45DB-AC3D-E7C0CE176508}"/>
              </a:ext>
            </a:extLst>
          </p:cNvPr>
          <p:cNvSpPr/>
          <p:nvPr/>
        </p:nvSpPr>
        <p:spPr>
          <a:xfrm>
            <a:off x="607549" y="5492622"/>
            <a:ext cx="11150081" cy="788124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i="1" dirty="0"/>
              <a:t>Low</a:t>
            </a:r>
            <a:r>
              <a:rPr lang="en-AU" dirty="0"/>
              <a:t>				Need for Independent Oversight				</a:t>
            </a:r>
            <a:r>
              <a:rPr lang="en-AU" b="1" i="1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8398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Views? </a:t>
            </a:r>
            <a:r>
              <a:rPr lang="en-US" sz="1600" dirty="0" smtClean="0"/>
              <a:t>(</a:t>
            </a:r>
            <a:r>
              <a:rPr lang="en-US" sz="1600" dirty="0" err="1" smtClean="0"/>
              <a:t>Aus</a:t>
            </a:r>
            <a:r>
              <a:rPr lang="en-US" sz="1600" dirty="0" smtClean="0"/>
              <a:t> 2006, n=700)</a:t>
            </a: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="" xmlns:a16="http://schemas.microsoft.com/office/drawing/2014/main" id="{2212EC64-7A4D-49BF-B88E-6AD3753D4C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5253648"/>
              </p:ext>
            </p:extLst>
          </p:nvPr>
        </p:nvGraphicFramePr>
        <p:xfrm>
          <a:off x="1009650" y="2506662"/>
          <a:ext cx="4781550" cy="385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14">
            <a:extLst>
              <a:ext uri="{FF2B5EF4-FFF2-40B4-BE49-F238E27FC236}">
                <a16:creationId xmlns="" xmlns:a16="http://schemas.microsoft.com/office/drawing/2014/main" id="{8476D90C-A3A0-4D3B-9DA9-31A8007B2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289505"/>
              </p:ext>
            </p:extLst>
          </p:nvPr>
        </p:nvGraphicFramePr>
        <p:xfrm>
          <a:off x="6459416" y="2506662"/>
          <a:ext cx="4076700" cy="385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155906"/>
            <a:ext cx="9862930" cy="1325563"/>
          </a:xfrm>
        </p:spPr>
        <p:txBody>
          <a:bodyPr/>
          <a:lstStyle/>
          <a:p>
            <a:r>
              <a:rPr lang="en-US" dirty="0" smtClean="0"/>
              <a:t>National Statement Considerations for Research Ethics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52901323-7A99-47FF-B9FB-743825E9D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260979"/>
              </p:ext>
            </p:extLst>
          </p:nvPr>
        </p:nvGraphicFramePr>
        <p:xfrm>
          <a:off x="2886655" y="2633869"/>
          <a:ext cx="7071360" cy="448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2462843"/>
            <a:ext cx="9196180" cy="34541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AU" i="1" dirty="0">
                <a:latin typeface="Segoe Print" panose="02000600000000000000" pitchFamily="2" charset="0"/>
              </a:rPr>
              <a:t>“If (we) are too cautious, (we) risk suppressing valuable… research.</a:t>
            </a:r>
            <a:br>
              <a:rPr lang="en-AU" i="1" dirty="0">
                <a:latin typeface="Segoe Print" panose="02000600000000000000" pitchFamily="2" charset="0"/>
              </a:rPr>
            </a:br>
            <a:r>
              <a:rPr lang="en-AU" i="1" dirty="0">
                <a:latin typeface="Segoe Print" panose="02000600000000000000" pitchFamily="2" charset="0"/>
              </a:rPr>
              <a:t>If we are not cautious enough, (we) risk harming individuals</a:t>
            </a:r>
            <a:r>
              <a:rPr lang="en-AU" i="1" dirty="0" smtClean="0">
                <a:latin typeface="Segoe Print" panose="02000600000000000000" pitchFamily="2" charset="0"/>
              </a:rPr>
              <a:t>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88960" y="5917037"/>
            <a:ext cx="6096000" cy="940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endParaRPr lang="en-AU" i="1" dirty="0"/>
          </a:p>
          <a:p>
            <a:pPr algn="r">
              <a:lnSpc>
                <a:spcPct val="70000"/>
              </a:lnSpc>
            </a:pPr>
            <a:r>
              <a:rPr lang="en-AU" sz="1000" i="1" dirty="0"/>
              <a:t>National Research Council (2014)</a:t>
            </a:r>
          </a:p>
          <a:p>
            <a:pPr algn="r">
              <a:lnSpc>
                <a:spcPct val="70000"/>
              </a:lnSpc>
            </a:pPr>
            <a:r>
              <a:rPr lang="en-AU" sz="1000" i="1" dirty="0"/>
              <a:t>Proposed revisions to the Common Rule for the Protection of Human Subjects in the Behavioural and Social Sciences</a:t>
            </a:r>
          </a:p>
          <a:p>
            <a:pPr algn="r">
              <a:lnSpc>
                <a:spcPct val="70000"/>
              </a:lnSpc>
            </a:pPr>
            <a:r>
              <a:rPr lang="en-AU" sz="1000" i="1" dirty="0"/>
              <a:t>Washington, DC.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642" y="6339254"/>
            <a:ext cx="1639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</a:t>
            </a:r>
            <a:r>
              <a:rPr lang="en-US" sz="1400" dirty="0" smtClean="0">
                <a:solidFill>
                  <a:schemeClr val="bg1"/>
                </a:solidFill>
              </a:rPr>
              <a:t>PharmAus2017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920" y="2517950"/>
            <a:ext cx="9158080" cy="3632270"/>
          </a:xfrm>
        </p:spPr>
        <p:txBody>
          <a:bodyPr/>
          <a:lstStyle/>
          <a:p>
            <a:pPr algn="ctr"/>
            <a:r>
              <a:rPr lang="en-AU" i="1" dirty="0" smtClean="0">
                <a:latin typeface="Segoe Print" charset="0"/>
                <a:ea typeface="Segoe Print" charset="0"/>
                <a:cs typeface="Segoe Print" charset="0"/>
              </a:rPr>
              <a:t>“Some day, on the corporate balance sheet, there will be an entry which reads, "Information"; for in most cases, the information is more valuable than the hardware which processes it”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0600" y="5596222"/>
            <a:ext cx="2781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/>
              <a:t>Rear Admiral Grace Hopper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1B0CDD6-6D23-4988-9E1C-82D23D94A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13"/>
          <a:stretch/>
        </p:blipFill>
        <p:spPr>
          <a:xfrm>
            <a:off x="0" y="22686"/>
            <a:ext cx="5304524" cy="62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1B0CDD6-6D23-4988-9E1C-82D23D94A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13"/>
          <a:stretch/>
        </p:blipFill>
        <p:spPr>
          <a:xfrm>
            <a:off x="0" y="22686"/>
            <a:ext cx="5304524" cy="6276995"/>
          </a:xfrm>
          <a:prstGeom prst="rect">
            <a:avLst/>
          </a:prstGeom>
        </p:spPr>
      </p:pic>
      <p:pic>
        <p:nvPicPr>
          <p:cNvPr id="7" name="Picture 6" descr="http://www.nature.com/polopoly_fs/7.8976.1360689365!/image/Flu.jpg_gen/derivatives/fullsize/Flu.jpg">
            <a:extLst>
              <a:ext uri="{FF2B5EF4-FFF2-40B4-BE49-F238E27FC236}">
                <a16:creationId xmlns="" xmlns:a16="http://schemas.microsoft.com/office/drawing/2014/main" id="{C25E430C-936D-4BC7-975D-8B6AD243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59" y="1334826"/>
            <a:ext cx="2737938" cy="4188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338163-7B0C-4D1F-BA66-0BCBDAA1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126" y="380917"/>
            <a:ext cx="5441002" cy="2083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A85EB71-2F11-4988-B50B-EC903C93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55" y="2665020"/>
            <a:ext cx="3974586" cy="2272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73D7FAE-5B4A-46DB-820A-FCC112870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171" y="5268102"/>
            <a:ext cx="5050155" cy="1253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1B0CDD6-6D23-4988-9E1C-82D23D94A1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013"/>
          <a:stretch/>
        </p:blipFill>
        <p:spPr>
          <a:xfrm>
            <a:off x="0" y="22686"/>
            <a:ext cx="5304524" cy="6276995"/>
          </a:xfrm>
          <a:prstGeom prst="rect">
            <a:avLst/>
          </a:prstGeom>
        </p:spPr>
      </p:pic>
      <p:pic>
        <p:nvPicPr>
          <p:cNvPr id="7" name="Picture 6" descr="http://www.nature.com/polopoly_fs/7.8976.1360689365!/image/Flu.jpg_gen/derivatives/fullsize/Flu.jpg">
            <a:extLst>
              <a:ext uri="{FF2B5EF4-FFF2-40B4-BE49-F238E27FC236}">
                <a16:creationId xmlns="" xmlns:a16="http://schemas.microsoft.com/office/drawing/2014/main" id="{C25E430C-936D-4BC7-975D-8B6AD243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59" y="1334826"/>
            <a:ext cx="2737938" cy="4188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1B0CDD6-6D23-4988-9E1C-82D23D94A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13"/>
          <a:stretch/>
        </p:blipFill>
        <p:spPr>
          <a:xfrm>
            <a:off x="0" y="22686"/>
            <a:ext cx="5304524" cy="6276995"/>
          </a:xfrm>
          <a:prstGeom prst="rect">
            <a:avLst/>
          </a:prstGeom>
        </p:spPr>
      </p:pic>
      <p:pic>
        <p:nvPicPr>
          <p:cNvPr id="7" name="Picture 6" descr="http://www.nature.com/polopoly_fs/7.8976.1360689365!/image/Flu.jpg_gen/derivatives/fullsize/Flu.jpg">
            <a:extLst>
              <a:ext uri="{FF2B5EF4-FFF2-40B4-BE49-F238E27FC236}">
                <a16:creationId xmlns="" xmlns:a16="http://schemas.microsoft.com/office/drawing/2014/main" id="{C25E430C-936D-4BC7-975D-8B6AD243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59" y="1334826"/>
            <a:ext cx="2737938" cy="4188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338163-7B0C-4D1F-BA66-0BCBDAA1E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126" y="380917"/>
            <a:ext cx="5441002" cy="2083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A85EB71-2F11-4988-B50B-EC903C93F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755" y="2665020"/>
            <a:ext cx="3974586" cy="2272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73D7FAE-5B4A-46DB-820A-FCC112870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171" y="5268102"/>
            <a:ext cx="5050155" cy="1253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Explosion: 14 Points 7">
            <a:extLst>
              <a:ext uri="{FF2B5EF4-FFF2-40B4-BE49-F238E27FC236}">
                <a16:creationId xmlns="" xmlns:a16="http://schemas.microsoft.com/office/drawing/2014/main" id="{D5F3C7D8-6F27-47A0-BE48-6251806F8B28}"/>
              </a:ext>
            </a:extLst>
          </p:cNvPr>
          <p:cNvSpPr/>
          <p:nvPr/>
        </p:nvSpPr>
        <p:spPr>
          <a:xfrm>
            <a:off x="439930" y="2464526"/>
            <a:ext cx="3048000" cy="2160104"/>
          </a:xfrm>
          <a:prstGeom prst="irregularSeal2">
            <a:avLst/>
          </a:prstGeom>
          <a:solidFill>
            <a:srgbClr val="7322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/>
              <a:t>Algorithm &amp; prediction</a:t>
            </a:r>
          </a:p>
        </p:txBody>
      </p:sp>
      <p:sp>
        <p:nvSpPr>
          <p:cNvPr id="13" name="Explosion: 14 Points 8">
            <a:extLst>
              <a:ext uri="{FF2B5EF4-FFF2-40B4-BE49-F238E27FC236}">
                <a16:creationId xmlns="" xmlns:a16="http://schemas.microsoft.com/office/drawing/2014/main" id="{720B4EDE-4090-4166-A9C9-3564D5C89B28}"/>
              </a:ext>
            </a:extLst>
          </p:cNvPr>
          <p:cNvSpPr/>
          <p:nvPr/>
        </p:nvSpPr>
        <p:spPr>
          <a:xfrm>
            <a:off x="4763274" y="4121047"/>
            <a:ext cx="4897559" cy="1558008"/>
          </a:xfrm>
          <a:prstGeom prst="irregularSeal2">
            <a:avLst/>
          </a:prstGeom>
          <a:solidFill>
            <a:srgbClr val="7322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/>
              <a:t>Fixed vs Learning</a:t>
            </a:r>
          </a:p>
        </p:txBody>
      </p:sp>
    </p:spTree>
    <p:extLst>
      <p:ext uri="{BB962C8B-B14F-4D97-AF65-F5344CB8AC3E}">
        <p14:creationId xmlns:p14="http://schemas.microsoft.com/office/powerpoint/2010/main" val="20443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3028DC-6CAF-42A8-ADFE-37403D0D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80" y="0"/>
            <a:ext cx="3461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981913-0843-4EE6-9D46-9B56DF46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90" y="1742763"/>
            <a:ext cx="5301805" cy="49265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33028DC-6CAF-42A8-ADFE-37403D0DF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80" y="0"/>
            <a:ext cx="3461113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5CEB9EC-21F0-44BB-ABE0-7759F48E82C3}"/>
              </a:ext>
            </a:extLst>
          </p:cNvPr>
          <p:cNvGrpSpPr/>
          <p:nvPr/>
        </p:nvGrpSpPr>
        <p:grpSpPr>
          <a:xfrm>
            <a:off x="2838304" y="1978091"/>
            <a:ext cx="3638938" cy="1754156"/>
            <a:chOff x="2838304" y="1978091"/>
            <a:chExt cx="3638938" cy="175415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42FFF9A5-8EFF-4A76-A57E-7BA14094E84A}"/>
                </a:ext>
              </a:extLst>
            </p:cNvPr>
            <p:cNvGrpSpPr/>
            <p:nvPr/>
          </p:nvGrpSpPr>
          <p:grpSpPr>
            <a:xfrm>
              <a:off x="2838304" y="1978091"/>
              <a:ext cx="3638938" cy="1754156"/>
              <a:chOff x="404812" y="359773"/>
              <a:chExt cx="6710091" cy="316693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EA73756C-52CC-4ED8-A628-E0988C9CA689}"/>
                  </a:ext>
                </a:extLst>
              </p:cNvPr>
              <p:cNvSpPr/>
              <p:nvPr/>
            </p:nvSpPr>
            <p:spPr>
              <a:xfrm>
                <a:off x="5155474" y="2838994"/>
                <a:ext cx="1793966" cy="679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B3F10B19-97EB-47FC-91DB-DD14B33FA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812" y="359773"/>
                <a:ext cx="6710091" cy="31669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0C57F5D-36FD-4714-B4DD-7365F5AB9911}"/>
                </a:ext>
              </a:extLst>
            </p:cNvPr>
            <p:cNvSpPr/>
            <p:nvPr/>
          </p:nvSpPr>
          <p:spPr>
            <a:xfrm>
              <a:off x="5346441" y="3351323"/>
              <a:ext cx="1041069" cy="376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E7D50BE-C51B-4921-8F4B-BDE082506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957" y="148317"/>
            <a:ext cx="3795762" cy="1416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Explosion: 14 Points 12">
            <a:extLst>
              <a:ext uri="{FF2B5EF4-FFF2-40B4-BE49-F238E27FC236}">
                <a16:creationId xmlns="" xmlns:a16="http://schemas.microsoft.com/office/drawing/2014/main" id="{5392084C-3DA5-4116-887B-FB24832614B0}"/>
              </a:ext>
            </a:extLst>
          </p:cNvPr>
          <p:cNvSpPr/>
          <p:nvPr/>
        </p:nvSpPr>
        <p:spPr>
          <a:xfrm>
            <a:off x="439930" y="2225990"/>
            <a:ext cx="3331970" cy="2160104"/>
          </a:xfrm>
          <a:prstGeom prst="irregularSeal2">
            <a:avLst/>
          </a:prstGeom>
          <a:solidFill>
            <a:srgbClr val="7322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/>
              <a:t>Fully Informed?</a:t>
            </a:r>
          </a:p>
        </p:txBody>
      </p:sp>
      <p:sp>
        <p:nvSpPr>
          <p:cNvPr id="16" name="Explosion: 14 Points 14">
            <a:extLst>
              <a:ext uri="{FF2B5EF4-FFF2-40B4-BE49-F238E27FC236}">
                <a16:creationId xmlns="" xmlns:a16="http://schemas.microsoft.com/office/drawing/2014/main" id="{0CC278D8-B191-4E01-9F64-97A205C29BE3}"/>
              </a:ext>
            </a:extLst>
          </p:cNvPr>
          <p:cNvSpPr/>
          <p:nvPr/>
        </p:nvSpPr>
        <p:spPr>
          <a:xfrm>
            <a:off x="4336070" y="3803579"/>
            <a:ext cx="3741130" cy="2424943"/>
          </a:xfrm>
          <a:prstGeom prst="irregularSeal2">
            <a:avLst/>
          </a:prstGeom>
          <a:solidFill>
            <a:srgbClr val="7322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/>
              <a:t>Commercial Sale of Data</a:t>
            </a:r>
          </a:p>
        </p:txBody>
      </p:sp>
      <p:sp>
        <p:nvSpPr>
          <p:cNvPr id="17" name="Explosion: 14 Points 15">
            <a:extLst>
              <a:ext uri="{FF2B5EF4-FFF2-40B4-BE49-F238E27FC236}">
                <a16:creationId xmlns="" xmlns:a16="http://schemas.microsoft.com/office/drawing/2014/main" id="{DB4BC217-6379-4DB6-AFEE-CF60B5A9F0D3}"/>
              </a:ext>
            </a:extLst>
          </p:cNvPr>
          <p:cNvSpPr/>
          <p:nvPr/>
        </p:nvSpPr>
        <p:spPr>
          <a:xfrm>
            <a:off x="7894113" y="297799"/>
            <a:ext cx="4119582" cy="2047836"/>
          </a:xfrm>
          <a:prstGeom prst="irregularSeal2">
            <a:avLst/>
          </a:prstGeom>
          <a:solidFill>
            <a:srgbClr val="7322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/>
              <a:t>No Independent Oversight</a:t>
            </a:r>
          </a:p>
        </p:txBody>
      </p:sp>
    </p:spTree>
    <p:extLst>
      <p:ext uri="{BB962C8B-B14F-4D97-AF65-F5344CB8AC3E}">
        <p14:creationId xmlns:p14="http://schemas.microsoft.com/office/powerpoint/2010/main" val="3841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434" y="6356839"/>
            <a:ext cx="156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32282"/>
                </a:solidFill>
              </a:rPr>
              <a:t>#</a:t>
            </a:r>
            <a:r>
              <a:rPr lang="en-US" sz="1400" dirty="0" smtClean="0">
                <a:solidFill>
                  <a:srgbClr val="732282"/>
                </a:solidFill>
              </a:rPr>
              <a:t>PharmAus2017</a:t>
            </a:r>
            <a:endParaRPr lang="en-US" sz="1400" dirty="0">
              <a:solidFill>
                <a:srgbClr val="73228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A455CA7-3291-4769-8009-6A31F0094092}"/>
              </a:ext>
            </a:extLst>
          </p:cNvPr>
          <p:cNvGrpSpPr/>
          <p:nvPr/>
        </p:nvGrpSpPr>
        <p:grpSpPr>
          <a:xfrm>
            <a:off x="893605" y="157366"/>
            <a:ext cx="5527978" cy="6199473"/>
            <a:chOff x="3067639" y="157366"/>
            <a:chExt cx="5917741" cy="662598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04A549E8-83D0-440A-A731-3A90962C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7639" y="157366"/>
              <a:ext cx="5917741" cy="66259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6AF922A-059A-4865-B85A-113DF7DC9399}"/>
                </a:ext>
              </a:extLst>
            </p:cNvPr>
            <p:cNvSpPr/>
            <p:nvPr/>
          </p:nvSpPr>
          <p:spPr>
            <a:xfrm>
              <a:off x="7987982" y="1539550"/>
              <a:ext cx="988067" cy="5225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395E5E-962C-47B3-8F7C-99CABC6E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745" y="534955"/>
            <a:ext cx="4657724" cy="2534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CA56B9-56CF-46B6-80C4-5B9DB50A1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745" y="3594619"/>
            <a:ext cx="4644993" cy="1971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542</Words>
  <Application>Microsoft Macintosh PowerPoint</Application>
  <PresentationFormat>Widescreen</PresentationFormat>
  <Paragraphs>172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Panton</vt:lpstr>
      <vt:lpstr>Segoe Print</vt:lpstr>
      <vt:lpstr>Arial</vt:lpstr>
      <vt:lpstr>Office Theme</vt:lpstr>
      <vt:lpstr>The Challenges of Unlocking Health Data</vt:lpstr>
      <vt:lpstr>“Some day, on the corporate balance sheet, there will be an entry which reads, "Information"; for in most cases, the information is more valuable than the hardware which processes it”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Origins of Personal Data and It’s Implications for Governance</vt:lpstr>
      <vt:lpstr>PowerPoint Presentation</vt:lpstr>
      <vt:lpstr>PowerPoint Presentation</vt:lpstr>
      <vt:lpstr>Public Views? (Aus 2006, n=700)</vt:lpstr>
      <vt:lpstr>National Statement Considerations for Research Ethics</vt:lpstr>
      <vt:lpstr>“If (we) are too cautious, (we) risk suppressing valuable… research. If we are not cautious enough, (we) risk harming individuals”</vt:lpstr>
      <vt:lpstr>Thank You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Kira Thomas</cp:lastModifiedBy>
  <cp:revision>39</cp:revision>
  <dcterms:created xsi:type="dcterms:W3CDTF">2017-08-30T01:16:44Z</dcterms:created>
  <dcterms:modified xsi:type="dcterms:W3CDTF">2017-09-05T03:05:57Z</dcterms:modified>
</cp:coreProperties>
</file>