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66" r:id="rId2"/>
    <p:sldId id="280" r:id="rId3"/>
    <p:sldId id="268" r:id="rId4"/>
    <p:sldId id="270" r:id="rId5"/>
    <p:sldId id="271" r:id="rId6"/>
    <p:sldId id="269" r:id="rId7"/>
    <p:sldId id="272" r:id="rId8"/>
    <p:sldId id="273" r:id="rId9"/>
    <p:sldId id="281" r:id="rId10"/>
    <p:sldId id="27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A20"/>
    <a:srgbClr val="3BB0C9"/>
    <a:srgbClr val="732282"/>
    <a:srgbClr val="03880C"/>
    <a:srgbClr val="0003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296"/>
    <p:restoredTop sz="94611"/>
  </p:normalViewPr>
  <p:slideViewPr>
    <p:cSldViewPr snapToGrid="0" snapToObjects="1">
      <p:cViewPr>
        <p:scale>
          <a:sx n="77" d="100"/>
          <a:sy n="77" d="100"/>
        </p:scale>
        <p:origin x="-24" y="8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B801E-964B-894B-93EB-A10AB3B741E8}" type="datetimeFigureOut">
              <a:rPr lang="en-US" smtClean="0"/>
              <a:t>9/5/17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60F55-6A37-3844-8B34-B2CEF24C7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2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/>
              <a:t>Want to offer a few brief consumer perspectives on whether or not we have a 21</a:t>
            </a:r>
            <a:r>
              <a:rPr lang="en-AU" baseline="30000" dirty="0" smtClean="0"/>
              <a:t>st</a:t>
            </a:r>
            <a:r>
              <a:rPr lang="en-AU" dirty="0" smtClean="0"/>
              <a:t> century national medicines policy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60F55-6A37-3844-8B34-B2CEF24C7EF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26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all know the environment for medicines policy only too well – its both an opportunity and a challenge</a:t>
            </a:r>
          </a:p>
          <a:p>
            <a:pPr lvl="0"/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lvl="0"/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Fast pace of technological change</a:t>
            </a:r>
          </a:p>
          <a:p>
            <a:pPr lvl="0"/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New types of medicines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Increase in number of biological medicines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Growth in </a:t>
            </a:r>
            <a:r>
              <a:rPr lang="en-A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biosimilars</a:t>
            </a: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Personalised therapies, precision medicine and genomics</a:t>
            </a:r>
          </a:p>
          <a:p>
            <a:pPr lvl="0"/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lvl="0"/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New ways of accessing services/medical care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complex medicines delivered at home or at least out of hospital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Promotion of self care and self managed care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Advent of health care homes – pharmacists based in general practices – implications for the QUM agenda   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Move to consumer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centred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care- world wide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Consumer input being embedded into decision making process- not just seen as an add on/ a nice too if have time or tokenistic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Increasing focus on value and choice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 individual level : efforts being put into consumer education that the high cost, high intervention course should not always be the first course 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 a macro level: concerns about waste in the system, overtreatment and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overdiagnosis</a:t>
            </a:r>
            <a:endParaRPr lang="en-AU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60F55-6A37-3844-8B34-B2CEF24C7EF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111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The one constant in all of this is the consumer </a:t>
            </a:r>
          </a:p>
          <a:p>
            <a:endParaRPr lang="en-AU" dirty="0" smtClean="0"/>
          </a:p>
          <a:p>
            <a:r>
              <a:rPr lang="en-AU" dirty="0" smtClean="0"/>
              <a:t>People – tax payers – who want affordable and accessible medicines</a:t>
            </a:r>
          </a:p>
          <a:p>
            <a:endParaRPr lang="en-AU" dirty="0" smtClean="0"/>
          </a:p>
          <a:p>
            <a:r>
              <a:rPr lang="en-AU" dirty="0" smtClean="0"/>
              <a:t>Who want to know and be assured that what they are being prescribed is safe and of high quality </a:t>
            </a:r>
          </a:p>
          <a:p>
            <a:endParaRPr lang="en-AU" dirty="0" smtClean="0"/>
          </a:p>
          <a:p>
            <a:r>
              <a:rPr lang="en-AU" dirty="0" smtClean="0"/>
              <a:t>Who want to understand their medicines in order to comply, to better self manage and to know when to seek medication reviews</a:t>
            </a:r>
          </a:p>
          <a:p>
            <a:endParaRPr lang="en-AU" dirty="0" smtClean="0"/>
          </a:p>
          <a:p>
            <a:r>
              <a:rPr lang="en-AU" dirty="0" smtClean="0"/>
              <a:t>And who expect a modern, first world health system to continue to support the development and introduction to market of new and improved drugs   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60F55-6A37-3844-8B34-B2CEF24C7EF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24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National Medicines Policy - last revised 1999</a:t>
            </a:r>
          </a:p>
          <a:p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Things are changing </a:t>
            </a:r>
          </a:p>
          <a:p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But when you weigh up what consumers want and expect with the original policy objectives of the NMP we’ve still got pretty good alignment</a:t>
            </a:r>
          </a:p>
          <a:p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Policy objectives centred on access, standards, quality and a responsible, viable industry have all stood the test of time </a:t>
            </a:r>
          </a:p>
          <a:p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there’s one message from today it’s that implementation of those policy objectives must keep pace – indeed </a:t>
            </a:r>
            <a:r>
              <a:rPr lang="en-A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anticipate</a:t>
            </a:r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change  </a:t>
            </a:r>
          </a:p>
          <a:p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that’s not to say it isn’t – but are our attempts to anticipate and respond to change happening at an adequate pace?</a:t>
            </a:r>
          </a:p>
          <a:p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Fair to say in the consumer world, there have been shifts.   It’s now far better accepted – and expected – that consumers are involved in governance generally and the health technology assessment process itself as we see in the PBAC process.</a:t>
            </a:r>
          </a:p>
          <a:p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</a:p>
          <a:p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we’ve certainly got consumer interests well and truly front and centre of initiatives such as Choosing Wisely and the QUM work of NPS MedicineWise</a:t>
            </a:r>
          </a:p>
          <a:p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in industry collaborations such as the work with Medicines Australia looking at ways we can improve medication information          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60F55-6A37-3844-8B34-B2CEF24C7EF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2284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Worldwide push to consumer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centred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care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than just patient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centred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models of care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Consumers involved all aspects of design and implementation of health care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Consumers can be agents of change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 are three areas where more needs to change in the medicines arena if we are to maximize that agency  </a:t>
            </a:r>
          </a:p>
          <a:p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Unpick these three ideas – next slides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60F55-6A37-3844-8B34-B2CEF24C7EF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722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ABS 2009 data shows 60 per cent low health literacy</a:t>
            </a:r>
          </a:p>
          <a:p>
            <a:endParaRPr lang="en-US" dirty="0" smtClean="0"/>
          </a:p>
          <a:p>
            <a:r>
              <a:rPr lang="en-US" dirty="0" smtClean="0"/>
              <a:t> ABS going to include questions on this in next survey so we will see how things have changed</a:t>
            </a:r>
          </a:p>
          <a:p>
            <a:endParaRPr lang="en-US" dirty="0" smtClean="0"/>
          </a:p>
          <a:p>
            <a:r>
              <a:rPr lang="en-US" dirty="0" smtClean="0"/>
              <a:t>Where this matters a lot is in relation to CMIs  </a:t>
            </a:r>
          </a:p>
          <a:p>
            <a:r>
              <a:rPr lang="en-US" dirty="0" smtClean="0"/>
              <a:t>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 facilitated the workshop August 2006 and has pulled together a working group on this looking at format and how to make sure consumers can access</a:t>
            </a:r>
          </a:p>
          <a:p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 The key point here is it requires all of us to drive improvements – benefits to people and the system </a:t>
            </a:r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Health care consumer groups,  CHF/ State and territory peaks and patient groups that are condition specific all play a role in improving health literacy</a:t>
            </a:r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Doctors as the prescribers need to do more to explain medicines - what they are for /what benefits people get and some of the possible side effects/adverse effects</a:t>
            </a:r>
          </a:p>
          <a:p>
            <a:endParaRPr lang="en-US" dirty="0" smtClean="0"/>
          </a:p>
          <a:p>
            <a:r>
              <a:rPr lang="en-US" dirty="0" smtClean="0"/>
              <a:t> Pharmacists as dispensers- hospital and community  need to talk to people about their medicines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60F55-6A37-3844-8B34-B2CEF24C7EF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1790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Many consumers do not understand the dual process</a:t>
            </a:r>
          </a:p>
          <a:p>
            <a:endParaRPr lang="en-US" b="1" dirty="0" smtClean="0"/>
          </a:p>
          <a:p>
            <a:r>
              <a:rPr lang="en-US" b="1" dirty="0" smtClean="0"/>
              <a:t>Positive developments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Increase from 1 to 2 consumers and a consumer deputy chair on PBAC a start- necessary but not sufficient on its own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Establishment of Office of Health Technology Assessment also promising – early days but hope would be that this consolidation will promote and build in better practices around consumer engagement and use of consumer evidence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Still missing key parts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Need a more formal place for consumer experience to flow into PBAC process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Need formal place for submissions from patients and patient </a:t>
            </a:r>
            <a:r>
              <a:rPr lang="en-US" dirty="0" err="1" smtClean="0"/>
              <a:t>organisations</a:t>
            </a: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Consumers need to be supported to participate – this is most important.  Meaningful participation will only follow if people are equipped with knowledge, skills and pathways       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60F55-6A37-3844-8B34-B2CEF24C7EF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4218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On that last point, CHF is more than an advocacy body   </a:t>
            </a:r>
          </a:p>
          <a:p>
            <a:endParaRPr lang="en-AU" dirty="0" smtClean="0"/>
          </a:p>
          <a:p>
            <a:r>
              <a:rPr lang="en-AU" dirty="0" smtClean="0"/>
              <a:t>Another key role to support authentic, value-adding consumer involvement.  What else can we do to equip consumer leaders to act with impact and influence?       </a:t>
            </a:r>
          </a:p>
          <a:p>
            <a:endParaRPr lang="en-AU" dirty="0" smtClean="0"/>
          </a:p>
          <a:p>
            <a:r>
              <a:rPr lang="en-AU" dirty="0" smtClean="0"/>
              <a:t>CHF has recently been looking at ways we can innovate in the consumer leadership space</a:t>
            </a:r>
          </a:p>
          <a:p>
            <a:endParaRPr lang="en-AU" dirty="0" smtClean="0"/>
          </a:p>
          <a:p>
            <a:r>
              <a:rPr lang="en-AU" dirty="0" smtClean="0"/>
              <a:t>We are working to bring a promising program to Australia in collaboration with the Kings Fund London and four sponsoring PHNs, with ACSQHC supporting the evaluation </a:t>
            </a:r>
          </a:p>
          <a:p>
            <a:endParaRPr lang="en-AU" dirty="0" smtClean="0"/>
          </a:p>
          <a:p>
            <a:r>
              <a:rPr lang="en-AU" dirty="0" smtClean="0"/>
              <a:t>What’s exciting is this program bridges the ‘clinician-consumer divide’.  </a:t>
            </a:r>
          </a:p>
          <a:p>
            <a:endParaRPr lang="en-AU" dirty="0" smtClean="0"/>
          </a:p>
          <a:p>
            <a:r>
              <a:rPr lang="en-AU" dirty="0" smtClean="0"/>
              <a:t>Joint leadership training for pairs of consumers and clinicians who then are supported and mentored to work on localised projects – improvement focused, large or small scale </a:t>
            </a:r>
          </a:p>
          <a:p>
            <a:endParaRPr lang="en-AU" dirty="0" smtClean="0"/>
          </a:p>
          <a:p>
            <a:r>
              <a:rPr lang="en-AU" dirty="0" smtClean="0"/>
              <a:t>CPs offers the scope for consumers and clinicians to work on medicines related initiatives </a:t>
            </a:r>
            <a:r>
              <a:rPr lang="en-AU" dirty="0" err="1" smtClean="0"/>
              <a:t>eg</a:t>
            </a:r>
            <a:r>
              <a:rPr lang="en-AU" dirty="0" smtClean="0"/>
              <a:t>. QUM projects, how prescribing data can help drive better prescribing and patient education, initiatives looking at reducing medication misadventure particularly as people transition from hospital to home 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60F55-6A37-3844-8B34-B2CEF24C7EF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882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On that last point, CHF is more than an advocacy body   </a:t>
            </a:r>
          </a:p>
          <a:p>
            <a:endParaRPr lang="en-AU" dirty="0" smtClean="0"/>
          </a:p>
          <a:p>
            <a:r>
              <a:rPr lang="en-AU" dirty="0" smtClean="0"/>
              <a:t>Another key role to support authentic, value-adding consumer involvement.  What else can we do to equip consumer leaders to act with impact and influence?       </a:t>
            </a:r>
          </a:p>
          <a:p>
            <a:endParaRPr lang="en-AU" dirty="0" smtClean="0"/>
          </a:p>
          <a:p>
            <a:r>
              <a:rPr lang="en-AU" dirty="0" smtClean="0"/>
              <a:t>CHF has recently been looking at ways we can innovate in the consumer leadership space</a:t>
            </a:r>
          </a:p>
          <a:p>
            <a:endParaRPr lang="en-AU" dirty="0" smtClean="0"/>
          </a:p>
          <a:p>
            <a:r>
              <a:rPr lang="en-AU" dirty="0" smtClean="0"/>
              <a:t>We are working to bring a promising program to Australia in collaboration with the Kings Fund London and four sponsoring PHNs, with ACSQHC supporting the evaluation </a:t>
            </a:r>
          </a:p>
          <a:p>
            <a:endParaRPr lang="en-AU" dirty="0" smtClean="0"/>
          </a:p>
          <a:p>
            <a:r>
              <a:rPr lang="en-AU" dirty="0" smtClean="0"/>
              <a:t>What’s exciting is this program bridges the ‘clinician-consumer divide’.  </a:t>
            </a:r>
          </a:p>
          <a:p>
            <a:endParaRPr lang="en-AU" dirty="0" smtClean="0"/>
          </a:p>
          <a:p>
            <a:r>
              <a:rPr lang="en-AU" dirty="0" smtClean="0"/>
              <a:t>Joint leadership training for pairs of consumers and clinicians who then are supported and mentored to work on localised projects – improvement focused, large or small scale </a:t>
            </a:r>
          </a:p>
          <a:p>
            <a:endParaRPr lang="en-AU" dirty="0" smtClean="0"/>
          </a:p>
          <a:p>
            <a:r>
              <a:rPr lang="en-AU" dirty="0" smtClean="0"/>
              <a:t>CPs offers the scope for consumers and clinicians to work on medicines related initiatives </a:t>
            </a:r>
            <a:r>
              <a:rPr lang="en-AU" dirty="0" err="1" smtClean="0"/>
              <a:t>eg</a:t>
            </a:r>
            <a:r>
              <a:rPr lang="en-AU" dirty="0" smtClean="0"/>
              <a:t>. QUM projects, how prescribing data can help drive better prescribing and patient education, initiatives looking at reducing medication misadventure particularly as people transition from hospital to home 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60F55-6A37-3844-8B34-B2CEF24C7EF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47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784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C9FB-003A-2042-A4E3-D6253C589239}" type="datetimeFigureOut">
              <a:rPr lang="en-US" smtClean="0"/>
              <a:t>9/5/17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8EBB9-F878-6247-A4CC-7A90DEC15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057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47850"/>
            <a:ext cx="5181600" cy="4351338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47850"/>
            <a:ext cx="5181600" cy="4351338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C9FB-003A-2042-A4E3-D6253C589239}" type="datetimeFigureOut">
              <a:rPr lang="en-US" smtClean="0"/>
              <a:t>9/5/17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8EBB9-F878-6247-A4CC-7A90DEC15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5291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C9FB-003A-2042-A4E3-D6253C589239}" type="datetimeFigureOut">
              <a:rPr lang="en-US" smtClean="0"/>
              <a:t>9/5/17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8EBB9-F878-6247-A4CC-7A90DEC15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48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C9FB-003A-2042-A4E3-D6253C589239}" type="datetimeFigureOut">
              <a:rPr lang="en-US" smtClean="0"/>
              <a:t>9/5/17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8EBB9-F878-6247-A4CC-7A90DEC15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9269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C9FB-003A-2042-A4E3-D6253C589239}" type="datetimeFigureOut">
              <a:rPr lang="en-US" smtClean="0"/>
              <a:t>9/5/17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8EBB9-F878-6247-A4CC-7A90DEC15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9596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C9FB-003A-2042-A4E3-D6253C589239}" type="datetimeFigureOut">
              <a:rPr lang="en-US" smtClean="0"/>
              <a:t>9/5/17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8EBB9-F878-6247-A4CC-7A90DEC15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587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C9FB-003A-2042-A4E3-D6253C589239}" type="datetimeFigureOut">
              <a:rPr lang="en-US" smtClean="0"/>
              <a:t>9/5/17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8EBB9-F878-6247-A4CC-7A90DEC15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999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C9FB-003A-2042-A4E3-D6253C589239}" type="datetimeFigureOut">
              <a:rPr lang="en-US" smtClean="0"/>
              <a:t>9/5/17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8EBB9-F878-6247-A4CC-7A90DEC15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680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C9FB-003A-2042-A4E3-D6253C589239}" type="datetimeFigureOut">
              <a:rPr lang="en-US" smtClean="0"/>
              <a:t>9/5/17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8EBB9-F878-6247-A4CC-7A90DEC15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023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719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239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0870" y="1377880"/>
            <a:ext cx="9862930" cy="1325563"/>
          </a:xfrm>
          <a:ln>
            <a:noFill/>
          </a:ln>
        </p:spPr>
        <p:txBody>
          <a:bodyPr>
            <a:normAutofit/>
          </a:bodyPr>
          <a:lstStyle>
            <a:lvl1pPr>
              <a:defRPr sz="3600">
                <a:solidFill>
                  <a:srgbClr val="3BB0C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0870" y="2633869"/>
            <a:ext cx="9862930" cy="347352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300"/>
            </a:lvl1pPr>
            <a:lvl2pPr>
              <a:lnSpc>
                <a:spcPct val="100000"/>
              </a:lnSpc>
              <a:defRPr sz="1300"/>
            </a:lvl2pPr>
            <a:lvl3pPr>
              <a:lnSpc>
                <a:spcPct val="100000"/>
              </a:lnSpc>
              <a:defRPr sz="1300"/>
            </a:lvl3pPr>
            <a:lvl4pPr>
              <a:lnSpc>
                <a:spcPct val="100000"/>
              </a:lnSpc>
              <a:defRPr sz="1300"/>
            </a:lvl4pPr>
            <a:lvl5pPr>
              <a:lnSpc>
                <a:spcPct val="100000"/>
              </a:lnSpc>
              <a:defRPr sz="13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56084" y="2406316"/>
            <a:ext cx="9079832" cy="0"/>
          </a:xfrm>
          <a:prstGeom prst="line">
            <a:avLst/>
          </a:prstGeom>
          <a:ln w="25400">
            <a:solidFill>
              <a:srgbClr val="3BB0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2350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half" idx="10"/>
          </p:nvPr>
        </p:nvSpPr>
        <p:spPr>
          <a:xfrm>
            <a:off x="1490870" y="2640265"/>
            <a:ext cx="4463716" cy="353030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300"/>
            </a:lvl1pPr>
            <a:lvl2pPr>
              <a:lnSpc>
                <a:spcPct val="100000"/>
              </a:lnSpc>
              <a:defRPr sz="1300"/>
            </a:lvl2pPr>
            <a:lvl3pPr>
              <a:lnSpc>
                <a:spcPct val="100000"/>
              </a:lnSpc>
              <a:defRPr sz="1300"/>
            </a:lvl3pPr>
            <a:lvl4pPr>
              <a:lnSpc>
                <a:spcPct val="100000"/>
              </a:lnSpc>
              <a:defRPr sz="1300"/>
            </a:lvl4pPr>
            <a:lvl5pPr>
              <a:lnSpc>
                <a:spcPct val="100000"/>
              </a:lnSpc>
              <a:defRPr sz="13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6106986" y="2640265"/>
            <a:ext cx="4463716" cy="353030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300"/>
            </a:lvl1pPr>
            <a:lvl2pPr>
              <a:lnSpc>
                <a:spcPct val="100000"/>
              </a:lnSpc>
              <a:defRPr sz="1300"/>
            </a:lvl2pPr>
            <a:lvl3pPr>
              <a:lnSpc>
                <a:spcPct val="100000"/>
              </a:lnSpc>
              <a:defRPr sz="1300"/>
            </a:lvl3pPr>
            <a:lvl4pPr>
              <a:lnSpc>
                <a:spcPct val="100000"/>
              </a:lnSpc>
              <a:defRPr sz="1300"/>
            </a:lvl4pPr>
            <a:lvl5pPr>
              <a:lnSpc>
                <a:spcPct val="100000"/>
              </a:lnSpc>
              <a:defRPr sz="13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0870" y="1377880"/>
            <a:ext cx="9862930" cy="1325563"/>
          </a:xfrm>
          <a:ln>
            <a:noFill/>
          </a:ln>
        </p:spPr>
        <p:txBody>
          <a:bodyPr>
            <a:normAutofit/>
          </a:bodyPr>
          <a:lstStyle>
            <a:lvl1pPr>
              <a:defRPr sz="3600">
                <a:solidFill>
                  <a:srgbClr val="3BB0C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56084" y="2406316"/>
            <a:ext cx="9079832" cy="0"/>
          </a:xfrm>
          <a:prstGeom prst="line">
            <a:avLst/>
          </a:prstGeom>
          <a:ln w="25400">
            <a:solidFill>
              <a:srgbClr val="3BB0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744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0870" y="1377880"/>
            <a:ext cx="9862930" cy="1325563"/>
          </a:xfrm>
          <a:ln>
            <a:noFill/>
          </a:ln>
        </p:spPr>
        <p:txBody>
          <a:bodyPr>
            <a:normAutofit/>
          </a:bodyPr>
          <a:lstStyle>
            <a:lvl1pPr>
              <a:defRPr sz="3600">
                <a:solidFill>
                  <a:srgbClr val="73228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0870" y="2633869"/>
            <a:ext cx="9862930" cy="347352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300"/>
            </a:lvl1pPr>
            <a:lvl2pPr>
              <a:lnSpc>
                <a:spcPct val="100000"/>
              </a:lnSpc>
              <a:defRPr sz="1300"/>
            </a:lvl2pPr>
            <a:lvl3pPr>
              <a:lnSpc>
                <a:spcPct val="100000"/>
              </a:lnSpc>
              <a:defRPr sz="1300"/>
            </a:lvl3pPr>
            <a:lvl4pPr>
              <a:lnSpc>
                <a:spcPct val="100000"/>
              </a:lnSpc>
              <a:defRPr sz="1300"/>
            </a:lvl4pPr>
            <a:lvl5pPr>
              <a:lnSpc>
                <a:spcPct val="100000"/>
              </a:lnSpc>
              <a:defRPr sz="13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56084" y="2406316"/>
            <a:ext cx="9079832" cy="0"/>
          </a:xfrm>
          <a:prstGeom prst="line">
            <a:avLst/>
          </a:prstGeom>
          <a:ln w="25400">
            <a:solidFill>
              <a:srgbClr val="732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1831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half" idx="10"/>
          </p:nvPr>
        </p:nvSpPr>
        <p:spPr>
          <a:xfrm>
            <a:off x="1490870" y="2640265"/>
            <a:ext cx="4463716" cy="353030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300"/>
            </a:lvl1pPr>
            <a:lvl2pPr>
              <a:lnSpc>
                <a:spcPct val="100000"/>
              </a:lnSpc>
              <a:defRPr sz="1300"/>
            </a:lvl2pPr>
            <a:lvl3pPr>
              <a:lnSpc>
                <a:spcPct val="100000"/>
              </a:lnSpc>
              <a:defRPr sz="1300"/>
            </a:lvl3pPr>
            <a:lvl4pPr>
              <a:lnSpc>
                <a:spcPct val="100000"/>
              </a:lnSpc>
              <a:defRPr sz="1300"/>
            </a:lvl4pPr>
            <a:lvl5pPr>
              <a:lnSpc>
                <a:spcPct val="100000"/>
              </a:lnSpc>
              <a:defRPr sz="13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6106986" y="2640265"/>
            <a:ext cx="4463716" cy="353030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300"/>
            </a:lvl1pPr>
            <a:lvl2pPr>
              <a:lnSpc>
                <a:spcPct val="100000"/>
              </a:lnSpc>
              <a:defRPr sz="1300"/>
            </a:lvl2pPr>
            <a:lvl3pPr>
              <a:lnSpc>
                <a:spcPct val="100000"/>
              </a:lnSpc>
              <a:defRPr sz="1300"/>
            </a:lvl3pPr>
            <a:lvl4pPr>
              <a:lnSpc>
                <a:spcPct val="100000"/>
              </a:lnSpc>
              <a:defRPr sz="1300"/>
            </a:lvl4pPr>
            <a:lvl5pPr>
              <a:lnSpc>
                <a:spcPct val="100000"/>
              </a:lnSpc>
              <a:defRPr sz="13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490870" y="1377880"/>
            <a:ext cx="9862930" cy="1325563"/>
          </a:xfrm>
          <a:ln>
            <a:noFill/>
          </a:ln>
        </p:spPr>
        <p:txBody>
          <a:bodyPr>
            <a:normAutofit/>
          </a:bodyPr>
          <a:lstStyle>
            <a:lvl1pPr>
              <a:defRPr sz="3600">
                <a:solidFill>
                  <a:srgbClr val="73228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56084" y="2406316"/>
            <a:ext cx="9079832" cy="0"/>
          </a:xfrm>
          <a:prstGeom prst="line">
            <a:avLst/>
          </a:prstGeom>
          <a:ln w="25400">
            <a:solidFill>
              <a:srgbClr val="732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4774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0870" y="1377880"/>
            <a:ext cx="9862930" cy="1325563"/>
          </a:xfrm>
          <a:ln>
            <a:noFill/>
          </a:ln>
        </p:spPr>
        <p:txBody>
          <a:bodyPr>
            <a:normAutofit/>
          </a:bodyPr>
          <a:lstStyle>
            <a:lvl1pPr>
              <a:defRPr sz="3600">
                <a:solidFill>
                  <a:srgbClr val="F79A2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0870" y="2633869"/>
            <a:ext cx="9862930" cy="347352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300"/>
            </a:lvl1pPr>
            <a:lvl2pPr>
              <a:lnSpc>
                <a:spcPct val="100000"/>
              </a:lnSpc>
              <a:defRPr sz="1300"/>
            </a:lvl2pPr>
            <a:lvl3pPr>
              <a:lnSpc>
                <a:spcPct val="100000"/>
              </a:lnSpc>
              <a:defRPr sz="1300"/>
            </a:lvl3pPr>
            <a:lvl4pPr>
              <a:lnSpc>
                <a:spcPct val="100000"/>
              </a:lnSpc>
              <a:defRPr sz="1300"/>
            </a:lvl4pPr>
            <a:lvl5pPr>
              <a:lnSpc>
                <a:spcPct val="100000"/>
              </a:lnSpc>
              <a:defRPr sz="13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56084" y="2406316"/>
            <a:ext cx="9079832" cy="0"/>
          </a:xfrm>
          <a:prstGeom prst="line">
            <a:avLst/>
          </a:prstGeom>
          <a:ln w="25400">
            <a:solidFill>
              <a:srgbClr val="F79A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9731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half" idx="10"/>
          </p:nvPr>
        </p:nvSpPr>
        <p:spPr>
          <a:xfrm>
            <a:off x="1490870" y="2640265"/>
            <a:ext cx="4463716" cy="353030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300"/>
            </a:lvl1pPr>
            <a:lvl2pPr>
              <a:lnSpc>
                <a:spcPct val="100000"/>
              </a:lnSpc>
              <a:defRPr sz="1300"/>
            </a:lvl2pPr>
            <a:lvl3pPr>
              <a:lnSpc>
                <a:spcPct val="100000"/>
              </a:lnSpc>
              <a:defRPr sz="1300"/>
            </a:lvl3pPr>
            <a:lvl4pPr>
              <a:lnSpc>
                <a:spcPct val="100000"/>
              </a:lnSpc>
              <a:defRPr sz="1300"/>
            </a:lvl4pPr>
            <a:lvl5pPr>
              <a:lnSpc>
                <a:spcPct val="100000"/>
              </a:lnSpc>
              <a:defRPr sz="13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6106986" y="2640265"/>
            <a:ext cx="4463716" cy="353030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300"/>
            </a:lvl1pPr>
            <a:lvl2pPr>
              <a:lnSpc>
                <a:spcPct val="100000"/>
              </a:lnSpc>
              <a:defRPr sz="1300"/>
            </a:lvl2pPr>
            <a:lvl3pPr>
              <a:lnSpc>
                <a:spcPct val="100000"/>
              </a:lnSpc>
              <a:defRPr sz="1300"/>
            </a:lvl3pPr>
            <a:lvl4pPr>
              <a:lnSpc>
                <a:spcPct val="100000"/>
              </a:lnSpc>
              <a:defRPr sz="1300"/>
            </a:lvl4pPr>
            <a:lvl5pPr>
              <a:lnSpc>
                <a:spcPct val="100000"/>
              </a:lnSpc>
              <a:defRPr sz="13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490870" y="1377880"/>
            <a:ext cx="9862930" cy="1325563"/>
          </a:xfrm>
          <a:ln>
            <a:noFill/>
          </a:ln>
        </p:spPr>
        <p:txBody>
          <a:bodyPr>
            <a:normAutofit/>
          </a:bodyPr>
          <a:lstStyle>
            <a:lvl1pPr>
              <a:defRPr sz="3600">
                <a:solidFill>
                  <a:srgbClr val="F79A2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56084" y="2406316"/>
            <a:ext cx="9079832" cy="0"/>
          </a:xfrm>
          <a:prstGeom prst="line">
            <a:avLst/>
          </a:prstGeom>
          <a:ln w="25400">
            <a:solidFill>
              <a:srgbClr val="F79A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5961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FC9FB-003A-2042-A4E3-D6253C589239}" type="datetimeFigureOut">
              <a:rPr lang="en-US" smtClean="0"/>
              <a:t>9/5/17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8EBB9-F878-6247-A4CC-7A90DEC15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02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64" r:id="rId5"/>
    <p:sldLayoutId id="2147483662" r:id="rId6"/>
    <p:sldLayoutId id="2147483665" r:id="rId7"/>
    <p:sldLayoutId id="2147483663" r:id="rId8"/>
    <p:sldLayoutId id="2147483666" r:id="rId9"/>
    <p:sldLayoutId id="2147483651" r:id="rId10"/>
    <p:sldLayoutId id="2147483652" r:id="rId11"/>
    <p:sldLayoutId id="2147483653" r:id="rId12"/>
    <p:sldLayoutId id="2147483654" r:id="rId13"/>
    <p:sldLayoutId id="2147483655" r:id="rId14"/>
    <p:sldLayoutId id="2147483656" r:id="rId15"/>
    <p:sldLayoutId id="2147483657" r:id="rId16"/>
    <p:sldLayoutId id="2147483658" r:id="rId17"/>
    <p:sldLayoutId id="2147483659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Panton"/>
          <a:ea typeface="+mj-ea"/>
          <a:cs typeface="Panton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Panton"/>
          <a:ea typeface="+mn-ea"/>
          <a:cs typeface="Panton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Panton"/>
          <a:ea typeface="+mn-ea"/>
          <a:cs typeface="Panton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Panton"/>
          <a:ea typeface="+mn-ea"/>
          <a:cs typeface="Panton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Panton"/>
          <a:ea typeface="+mn-ea"/>
          <a:cs typeface="Panton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Panton"/>
          <a:ea typeface="+mn-ea"/>
          <a:cs typeface="Panton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Engaging Patients in Decision-Making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Ms</a:t>
            </a:r>
            <a:r>
              <a:rPr lang="en-US" dirty="0" smtClean="0"/>
              <a:t> Leanne </a:t>
            </a:r>
            <a:r>
              <a:rPr lang="en-US" dirty="0"/>
              <a:t>Wells</a:t>
            </a:r>
            <a:br>
              <a:rPr lang="en-US" dirty="0"/>
            </a:br>
            <a:r>
              <a:rPr lang="en-US" dirty="0"/>
              <a:t>Chief Executive Officer</a:t>
            </a:r>
            <a:br>
              <a:rPr lang="en-US" dirty="0"/>
            </a:br>
            <a:r>
              <a:rPr lang="en-US" dirty="0"/>
              <a:t>Consumers Health Forum of Australia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2642" y="6339254"/>
            <a:ext cx="15662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#</a:t>
            </a:r>
            <a:r>
              <a:rPr lang="en-US" sz="1400" dirty="0" smtClean="0">
                <a:solidFill>
                  <a:schemeClr val="bg1"/>
                </a:solidFill>
              </a:rPr>
              <a:t>PharmAus2017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6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2642" y="6339254"/>
            <a:ext cx="1615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#</a:t>
            </a:r>
            <a:r>
              <a:rPr lang="en-US" sz="1400" dirty="0" smtClean="0">
                <a:solidFill>
                  <a:schemeClr val="bg1"/>
                </a:solidFill>
              </a:rPr>
              <a:t>PharmAus2017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40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0"/>
          </p:nvPr>
        </p:nvSpPr>
        <p:spPr>
          <a:xfrm>
            <a:off x="1490869" y="2640265"/>
            <a:ext cx="9076853" cy="3530303"/>
          </a:xfrm>
        </p:spPr>
        <p:txBody>
          <a:bodyPr>
            <a:normAutofit/>
          </a:bodyPr>
          <a:lstStyle/>
          <a:p>
            <a:r>
              <a:rPr lang="en-US" sz="2000" dirty="0"/>
              <a:t>Fast pace of technological change</a:t>
            </a:r>
          </a:p>
          <a:p>
            <a:r>
              <a:rPr lang="en-US" sz="2000" dirty="0"/>
              <a:t>New types of </a:t>
            </a:r>
            <a:r>
              <a:rPr lang="en-US" sz="2000" dirty="0" smtClean="0"/>
              <a:t>medicines and delivery methods</a:t>
            </a:r>
          </a:p>
          <a:p>
            <a:r>
              <a:rPr lang="en-US" sz="2000" dirty="0" smtClean="0"/>
              <a:t>Information explosion</a:t>
            </a:r>
            <a:endParaRPr lang="en-US" sz="2000" dirty="0"/>
          </a:p>
          <a:p>
            <a:r>
              <a:rPr lang="en-US" sz="2000" dirty="0" smtClean="0"/>
              <a:t>Changing </a:t>
            </a:r>
            <a:r>
              <a:rPr lang="en-US" sz="2000" dirty="0"/>
              <a:t>models </a:t>
            </a:r>
            <a:r>
              <a:rPr lang="en-US" sz="2000"/>
              <a:t>of </a:t>
            </a:r>
            <a:r>
              <a:rPr lang="en-US" sz="2000" smtClean="0"/>
              <a:t>care -&gt; </a:t>
            </a:r>
            <a:r>
              <a:rPr lang="en-US" sz="2000" dirty="0" smtClean="0"/>
              <a:t>consumer </a:t>
            </a:r>
            <a:r>
              <a:rPr lang="en-US" sz="2000" dirty="0" err="1" smtClean="0"/>
              <a:t>centred</a:t>
            </a:r>
            <a:endParaRPr lang="en-US" sz="2000" dirty="0"/>
          </a:p>
          <a:p>
            <a:r>
              <a:rPr lang="en-US" sz="2000" dirty="0" smtClean="0"/>
              <a:t>Increasing </a:t>
            </a:r>
            <a:r>
              <a:rPr lang="en-US" sz="2000" dirty="0"/>
              <a:t>focus on value and </a:t>
            </a:r>
            <a:r>
              <a:rPr lang="en-US" sz="2000" dirty="0" smtClean="0"/>
              <a:t>choice</a:t>
            </a:r>
          </a:p>
          <a:p>
            <a:r>
              <a:rPr lang="en-US" sz="2000" dirty="0" smtClean="0"/>
              <a:t>Consumerism: varied segments and </a:t>
            </a:r>
            <a:r>
              <a:rPr lang="en-US" sz="2000" dirty="0" err="1" smtClean="0"/>
              <a:t>behaviours</a:t>
            </a:r>
            <a:endParaRPr lang="en-US" sz="2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90870" y="1421723"/>
            <a:ext cx="9862930" cy="1325563"/>
          </a:xfrm>
        </p:spPr>
        <p:txBody>
          <a:bodyPr/>
          <a:lstStyle/>
          <a:p>
            <a:r>
              <a:rPr lang="en-AU" dirty="0" smtClean="0"/>
              <a:t>Environment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1434" y="6356839"/>
            <a:ext cx="1606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3BB0C9"/>
                </a:solidFill>
              </a:rPr>
              <a:t>#</a:t>
            </a:r>
            <a:r>
              <a:rPr lang="en-US" sz="1400" dirty="0" smtClean="0">
                <a:solidFill>
                  <a:srgbClr val="3BB0C9"/>
                </a:solidFill>
              </a:rPr>
              <a:t>PharmAus2017</a:t>
            </a:r>
            <a:endParaRPr lang="en-US" sz="1400" dirty="0">
              <a:solidFill>
                <a:srgbClr val="3BB0C9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47" b="14424"/>
          <a:stretch/>
        </p:blipFill>
        <p:spPr>
          <a:xfrm>
            <a:off x="10201955" y="191360"/>
            <a:ext cx="1772816" cy="1186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08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0870" y="1444403"/>
            <a:ext cx="9862930" cy="1325563"/>
          </a:xfrm>
        </p:spPr>
        <p:txBody>
          <a:bodyPr/>
          <a:lstStyle/>
          <a:p>
            <a:r>
              <a:rPr lang="en-US" dirty="0" smtClean="0"/>
              <a:t>The One Constant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Affordable and equitable access </a:t>
            </a:r>
          </a:p>
          <a:p>
            <a:r>
              <a:rPr lang="en-US" sz="2000" dirty="0"/>
              <a:t>Confidence in quality and safety</a:t>
            </a:r>
          </a:p>
          <a:p>
            <a:r>
              <a:rPr lang="en-US" sz="2000" dirty="0"/>
              <a:t>To understand their medicines</a:t>
            </a:r>
          </a:p>
          <a:p>
            <a:r>
              <a:rPr lang="en-US" sz="2000" dirty="0"/>
              <a:t>Research, development, innovation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434" y="6356839"/>
            <a:ext cx="1606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3BB0C9"/>
                </a:solidFill>
              </a:rPr>
              <a:t>#</a:t>
            </a:r>
            <a:r>
              <a:rPr lang="en-US" sz="1400" dirty="0" smtClean="0">
                <a:solidFill>
                  <a:srgbClr val="3BB0C9"/>
                </a:solidFill>
              </a:rPr>
              <a:t>PharmAus2017</a:t>
            </a:r>
            <a:endParaRPr lang="en-US" sz="1400" dirty="0">
              <a:solidFill>
                <a:srgbClr val="3BB0C9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47" b="14424"/>
          <a:stretch/>
        </p:blipFill>
        <p:spPr>
          <a:xfrm>
            <a:off x="10201955" y="191360"/>
            <a:ext cx="1772816" cy="1186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28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0870" y="1399043"/>
            <a:ext cx="9862930" cy="1325563"/>
          </a:xfrm>
        </p:spPr>
        <p:txBody>
          <a:bodyPr/>
          <a:lstStyle/>
          <a:p>
            <a:r>
              <a:rPr lang="en-US" dirty="0" smtClean="0"/>
              <a:t>Outmoded or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Last revised 1999</a:t>
            </a:r>
          </a:p>
          <a:p>
            <a:r>
              <a:rPr lang="en-US" sz="2000" dirty="0"/>
              <a:t>The world is changing </a:t>
            </a:r>
          </a:p>
          <a:p>
            <a:r>
              <a:rPr lang="en-US" sz="2000" dirty="0"/>
              <a:t>Policy has stood the test of time</a:t>
            </a:r>
          </a:p>
          <a:p>
            <a:r>
              <a:rPr lang="en-US" sz="2000" dirty="0"/>
              <a:t>Implementation must keep </a:t>
            </a:r>
            <a:r>
              <a:rPr lang="en-US" sz="2000" dirty="0" smtClean="0"/>
              <a:t>pace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41434" y="6356839"/>
            <a:ext cx="1606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3BB0C9"/>
                </a:solidFill>
              </a:rPr>
              <a:t>#</a:t>
            </a:r>
            <a:r>
              <a:rPr lang="en-US" sz="1400" dirty="0" smtClean="0">
                <a:solidFill>
                  <a:srgbClr val="3BB0C9"/>
                </a:solidFill>
              </a:rPr>
              <a:t>PharmAus2017</a:t>
            </a:r>
            <a:endParaRPr lang="en-US" sz="1400" dirty="0">
              <a:solidFill>
                <a:srgbClr val="3BB0C9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47" b="14424"/>
          <a:stretch/>
        </p:blipFill>
        <p:spPr>
          <a:xfrm>
            <a:off x="10201955" y="191360"/>
            <a:ext cx="1772816" cy="1186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745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More Needs to Change?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Consumers: from passive recipients to active participants </a:t>
            </a:r>
          </a:p>
          <a:p>
            <a:r>
              <a:rPr lang="en-US" sz="2000" dirty="0"/>
              <a:t>Consumers can be agents for change</a:t>
            </a:r>
          </a:p>
          <a:p>
            <a:pPr marL="457200" lvl="1" indent="0">
              <a:buNone/>
            </a:pPr>
            <a:r>
              <a:rPr lang="en-US" sz="2000" dirty="0"/>
              <a:t>- Improved health literacy </a:t>
            </a:r>
          </a:p>
          <a:p>
            <a:pPr marL="457200" lvl="1" indent="0">
              <a:buNone/>
            </a:pPr>
            <a:r>
              <a:rPr lang="en-US" sz="2000" dirty="0"/>
              <a:t>- Increase consumer input into PBAC processes</a:t>
            </a:r>
          </a:p>
          <a:p>
            <a:pPr marL="457200" lvl="1" indent="0">
              <a:buNone/>
            </a:pPr>
            <a:r>
              <a:rPr lang="en-US" sz="2000" dirty="0"/>
              <a:t>- Leadership development for consumers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434" y="6356839"/>
            <a:ext cx="1606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3BB0C9"/>
                </a:solidFill>
              </a:rPr>
              <a:t>#</a:t>
            </a:r>
            <a:r>
              <a:rPr lang="en-US" sz="1400" dirty="0" smtClean="0">
                <a:solidFill>
                  <a:srgbClr val="3BB0C9"/>
                </a:solidFill>
              </a:rPr>
              <a:t>PharmAus2017</a:t>
            </a:r>
            <a:endParaRPr lang="en-US" sz="1400" dirty="0">
              <a:solidFill>
                <a:srgbClr val="3BB0C9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47" b="14424"/>
          <a:stretch/>
        </p:blipFill>
        <p:spPr>
          <a:xfrm>
            <a:off x="10201955" y="191360"/>
            <a:ext cx="1772816" cy="1186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43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Health Literacy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2"/>
          </p:nvPr>
        </p:nvSpPr>
        <p:spPr>
          <a:xfrm>
            <a:off x="1490870" y="2634721"/>
            <a:ext cx="8745755" cy="3790840"/>
          </a:xfrm>
        </p:spPr>
        <p:txBody>
          <a:bodyPr>
            <a:normAutofit/>
          </a:bodyPr>
          <a:lstStyle/>
          <a:p>
            <a:r>
              <a:rPr lang="en-US" sz="2000" dirty="0"/>
              <a:t>Low levels: need to improve</a:t>
            </a:r>
          </a:p>
          <a:p>
            <a:r>
              <a:rPr lang="en-US" sz="2000" dirty="0"/>
              <a:t>Individual and system </a:t>
            </a:r>
          </a:p>
          <a:p>
            <a:r>
              <a:rPr lang="en-US" sz="2000" dirty="0"/>
              <a:t>Consumer Medicines Information</a:t>
            </a:r>
          </a:p>
          <a:p>
            <a:r>
              <a:rPr lang="en-US" sz="2000" dirty="0"/>
              <a:t>Getting  the right information at the right time in the right way</a:t>
            </a:r>
          </a:p>
          <a:p>
            <a:r>
              <a:rPr lang="en-US" sz="2000" dirty="0"/>
              <a:t>Better use of existing channels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1434" y="6356839"/>
            <a:ext cx="1606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3BB0C9"/>
                </a:solidFill>
              </a:rPr>
              <a:t>#</a:t>
            </a:r>
            <a:r>
              <a:rPr lang="en-US" sz="1400" dirty="0" smtClean="0">
                <a:solidFill>
                  <a:srgbClr val="3BB0C9"/>
                </a:solidFill>
              </a:rPr>
              <a:t>PharmAus2017</a:t>
            </a:r>
            <a:endParaRPr lang="en-US" sz="1400" dirty="0">
              <a:solidFill>
                <a:srgbClr val="3BB0C9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47" b="14424"/>
          <a:stretch/>
        </p:blipFill>
        <p:spPr>
          <a:xfrm>
            <a:off x="10201955" y="191360"/>
            <a:ext cx="1772816" cy="1186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43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0"/>
          </p:nvPr>
        </p:nvSpPr>
        <p:spPr>
          <a:xfrm>
            <a:off x="1490870" y="2640265"/>
            <a:ext cx="8064610" cy="3530303"/>
          </a:xfrm>
        </p:spPr>
        <p:txBody>
          <a:bodyPr>
            <a:normAutofit/>
          </a:bodyPr>
          <a:lstStyle/>
          <a:p>
            <a:r>
              <a:rPr lang="en-US" sz="2000" dirty="0"/>
              <a:t>Two parts</a:t>
            </a:r>
          </a:p>
          <a:p>
            <a:pPr marL="457200" lvl="1" indent="0">
              <a:buNone/>
            </a:pPr>
            <a:r>
              <a:rPr lang="en-US" sz="2000" dirty="0"/>
              <a:t>- Medicine to market- TGA</a:t>
            </a:r>
          </a:p>
          <a:p>
            <a:pPr marL="457200" lvl="1" indent="0">
              <a:buNone/>
            </a:pPr>
            <a:r>
              <a:rPr lang="en-US" sz="2000" dirty="0"/>
              <a:t>- Subsidised access- PBAC   </a:t>
            </a:r>
          </a:p>
          <a:p>
            <a:r>
              <a:rPr lang="en-US" sz="2000" dirty="0"/>
              <a:t>Move to two consumers on PBAC </a:t>
            </a:r>
          </a:p>
          <a:p>
            <a:r>
              <a:rPr lang="en-US" sz="2000" dirty="0"/>
              <a:t>Office of Health Technology Assessment </a:t>
            </a:r>
          </a:p>
          <a:p>
            <a:r>
              <a:rPr lang="en-US" sz="2000" dirty="0"/>
              <a:t>Health Technology Assessment Consumer Consultative Committee </a:t>
            </a:r>
          </a:p>
          <a:p>
            <a:endParaRPr lang="en-US" sz="2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Access to Medicines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41434" y="6356839"/>
            <a:ext cx="1606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3BB0C9"/>
                </a:solidFill>
              </a:rPr>
              <a:t>#</a:t>
            </a:r>
            <a:r>
              <a:rPr lang="en-US" sz="1400" dirty="0" smtClean="0">
                <a:solidFill>
                  <a:srgbClr val="3BB0C9"/>
                </a:solidFill>
              </a:rPr>
              <a:t>PharmAus2017</a:t>
            </a:r>
            <a:endParaRPr lang="en-US" sz="1400" dirty="0">
              <a:solidFill>
                <a:srgbClr val="3BB0C9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47" b="14424"/>
          <a:stretch/>
        </p:blipFill>
        <p:spPr>
          <a:xfrm>
            <a:off x="10201955" y="191360"/>
            <a:ext cx="1772816" cy="1186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39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CHF’s capacity building role</a:t>
            </a:r>
          </a:p>
          <a:p>
            <a:r>
              <a:rPr lang="en-US" sz="2000" dirty="0"/>
              <a:t>Equipping consumer leaders</a:t>
            </a:r>
          </a:p>
          <a:p>
            <a:r>
              <a:rPr lang="en-US" sz="2000" i="1" dirty="0"/>
              <a:t>Collaborative Pairs </a:t>
            </a:r>
            <a:r>
              <a:rPr lang="en-US" sz="2000" dirty="0"/>
              <a:t>national project</a:t>
            </a:r>
          </a:p>
          <a:p>
            <a:r>
              <a:rPr lang="en-US" sz="2000" dirty="0"/>
              <a:t>Consumer-clinician alliances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434" y="6356839"/>
            <a:ext cx="1606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3BB0C9"/>
                </a:solidFill>
              </a:rPr>
              <a:t>#</a:t>
            </a:r>
            <a:r>
              <a:rPr lang="en-US" sz="1400" dirty="0" smtClean="0">
                <a:solidFill>
                  <a:srgbClr val="3BB0C9"/>
                </a:solidFill>
              </a:rPr>
              <a:t>PharmAus2017</a:t>
            </a:r>
            <a:endParaRPr lang="en-US" sz="1400" dirty="0">
              <a:solidFill>
                <a:srgbClr val="3BB0C9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47" b="14424"/>
          <a:stretch/>
        </p:blipFill>
        <p:spPr>
          <a:xfrm>
            <a:off x="10201955" y="191360"/>
            <a:ext cx="1772816" cy="1186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94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Outs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000" dirty="0"/>
              <a:t>Accessible and effective medicines are vital for consumers</a:t>
            </a:r>
          </a:p>
          <a:p>
            <a:r>
              <a:rPr lang="en-AU" sz="2000" dirty="0"/>
              <a:t>Policy enduring, implementation must keep pace </a:t>
            </a:r>
          </a:p>
          <a:p>
            <a:r>
              <a:rPr lang="en-AU" sz="2000" dirty="0"/>
              <a:t>Consumers are the ‘one constant’ but are not homogenous </a:t>
            </a:r>
          </a:p>
          <a:p>
            <a:r>
              <a:rPr lang="en-AU" sz="2000" dirty="0"/>
              <a:t>Activated consumers are agents of change  </a:t>
            </a:r>
          </a:p>
          <a:p>
            <a:r>
              <a:rPr lang="en-AU" sz="2000" dirty="0"/>
              <a:t>We need to invest in consumer leaders in the same way we do clinical leaders 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434" y="6356839"/>
            <a:ext cx="1606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3BB0C9"/>
                </a:solidFill>
              </a:rPr>
              <a:t>#</a:t>
            </a:r>
            <a:r>
              <a:rPr lang="en-US" sz="1400" dirty="0" smtClean="0">
                <a:solidFill>
                  <a:srgbClr val="3BB0C9"/>
                </a:solidFill>
              </a:rPr>
              <a:t>PharmAus2017</a:t>
            </a:r>
            <a:endParaRPr lang="en-US" sz="1400" dirty="0">
              <a:solidFill>
                <a:srgbClr val="3BB0C9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47" b="14424"/>
          <a:stretch/>
        </p:blipFill>
        <p:spPr>
          <a:xfrm>
            <a:off x="10201955" y="191360"/>
            <a:ext cx="1772816" cy="1186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14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1356</Words>
  <Application>Microsoft Macintosh PowerPoint</Application>
  <PresentationFormat>Widescreen</PresentationFormat>
  <Paragraphs>177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Panton</vt:lpstr>
      <vt:lpstr>Arial</vt:lpstr>
      <vt:lpstr>Office Theme</vt:lpstr>
      <vt:lpstr>Engaging Patients in Decision-Making</vt:lpstr>
      <vt:lpstr>Environment</vt:lpstr>
      <vt:lpstr>The One Constant</vt:lpstr>
      <vt:lpstr>Outmoded or Not?</vt:lpstr>
      <vt:lpstr>What More Needs to Change?</vt:lpstr>
      <vt:lpstr>Health Literacy</vt:lpstr>
      <vt:lpstr>Access to Medicines</vt:lpstr>
      <vt:lpstr>Leadership Development</vt:lpstr>
      <vt:lpstr>Take Outs</vt:lpstr>
      <vt:lpstr>Thank You</vt:lpstr>
    </vt:vector>
  </TitlesOfParts>
  <Company/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Kira Thomas</cp:lastModifiedBy>
  <cp:revision>27</cp:revision>
  <dcterms:created xsi:type="dcterms:W3CDTF">2017-08-30T01:16:44Z</dcterms:created>
  <dcterms:modified xsi:type="dcterms:W3CDTF">2017-09-05T00:26:31Z</dcterms:modified>
</cp:coreProperties>
</file>